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690" r:id="rId2"/>
    <p:sldId id="1079" r:id="rId3"/>
    <p:sldId id="1081" r:id="rId4"/>
    <p:sldId id="1069" r:id="rId5"/>
    <p:sldId id="1073" r:id="rId6"/>
    <p:sldId id="1074" r:id="rId7"/>
    <p:sldId id="1075" r:id="rId8"/>
    <p:sldId id="1078" r:id="rId9"/>
    <p:sldId id="1077" r:id="rId10"/>
    <p:sldId id="1088" r:id="rId11"/>
    <p:sldId id="1082" r:id="rId12"/>
    <p:sldId id="1083" r:id="rId13"/>
    <p:sldId id="1084" r:id="rId14"/>
    <p:sldId id="1085" r:id="rId15"/>
    <p:sldId id="1086" r:id="rId16"/>
    <p:sldId id="1087" r:id="rId17"/>
    <p:sldId id="10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88"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1"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Fireng" initials="sfireng"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CC3300"/>
    <a:srgbClr val="FECE00"/>
    <a:srgbClr val="000000"/>
    <a:srgbClr val="21EB80"/>
    <a:srgbClr val="0C458B"/>
    <a:srgbClr val="89CC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60743" autoAdjust="0"/>
  </p:normalViewPr>
  <p:slideViewPr>
    <p:cSldViewPr snapToGrid="0" snapToObjects="1">
      <p:cViewPr varScale="1">
        <p:scale>
          <a:sx n="63" d="100"/>
          <a:sy n="63" d="100"/>
        </p:scale>
        <p:origin x="1674" y="48"/>
      </p:cViewPr>
      <p:guideLst>
        <p:guide orient="horz" pos="788"/>
        <p:guide/>
      </p:guideLst>
    </p:cSldViewPr>
  </p:slideViewPr>
  <p:notesTextViewPr>
    <p:cViewPr>
      <p:scale>
        <a:sx n="3" d="2"/>
        <a:sy n="3" d="2"/>
      </p:scale>
      <p:origin x="0" y="0"/>
    </p:cViewPr>
  </p:notesTextViewPr>
  <p:notesViewPr>
    <p:cSldViewPr snapToGrid="0" snapToObjects="1">
      <p:cViewPr varScale="1">
        <p:scale>
          <a:sx n="81" d="100"/>
          <a:sy n="81" d="100"/>
        </p:scale>
        <p:origin x="3042" y="90"/>
      </p:cViewPr>
      <p:guideLst>
        <p:guide orient="horz" pos="288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63127-B5E3-4958-AF14-237434F898F0}" type="doc">
      <dgm:prSet loTypeId="urn:microsoft.com/office/officeart/2005/8/layout/venn1" loCatId="relationship" qsTypeId="urn:microsoft.com/office/officeart/2005/8/quickstyle/simple2" qsCatId="simple" csTypeId="urn:microsoft.com/office/officeart/2005/8/colors/accent1_2" csCatId="accent1" phldr="1"/>
      <dgm:spPr/>
    </dgm:pt>
    <dgm:pt modelId="{E04C02CA-0CE0-4354-8B2A-40C447EE6694}">
      <dgm:prSet phldrT="[Text]"/>
      <dgm:spPr>
        <a:solidFill>
          <a:schemeClr val="tx1">
            <a:alpha val="50000"/>
          </a:schemeClr>
        </a:solidFill>
      </dgm:spPr>
      <dgm:t>
        <a:bodyPr anchor="ctr" anchorCtr="0"/>
        <a:lstStyle/>
        <a:p>
          <a:pPr algn="l"/>
          <a:r>
            <a:rPr lang="en-US" b="1" dirty="0">
              <a:ln>
                <a:noFill/>
              </a:ln>
              <a:solidFill>
                <a:schemeClr val="tx2"/>
              </a:solidFill>
            </a:rPr>
            <a:t>Disciplinary scholars and creative artists</a:t>
          </a:r>
        </a:p>
      </dgm:t>
    </dgm:pt>
    <dgm:pt modelId="{DCE038B3-D9A5-464E-847B-C1EAFCA0CA8A}" type="parTrans" cxnId="{3A8AF819-5B22-4348-B3D5-E53A1FD65CEB}">
      <dgm:prSet/>
      <dgm:spPr/>
      <dgm:t>
        <a:bodyPr/>
        <a:lstStyle/>
        <a:p>
          <a:endParaRPr lang="en-US"/>
        </a:p>
      </dgm:t>
    </dgm:pt>
    <dgm:pt modelId="{A3286DDB-41D4-4DA3-998C-C7937D6BF338}" type="sibTrans" cxnId="{3A8AF819-5B22-4348-B3D5-E53A1FD65CEB}">
      <dgm:prSet/>
      <dgm:spPr/>
      <dgm:t>
        <a:bodyPr/>
        <a:lstStyle/>
        <a:p>
          <a:endParaRPr lang="en-US"/>
        </a:p>
      </dgm:t>
    </dgm:pt>
    <dgm:pt modelId="{BD406899-F668-4113-9902-3E06EF0B8501}">
      <dgm:prSet phldrT="[Text]"/>
      <dgm:spPr>
        <a:solidFill>
          <a:srgbClr val="FF9900">
            <a:alpha val="50000"/>
          </a:srgbClr>
        </a:solidFill>
      </dgm:spPr>
      <dgm:t>
        <a:bodyPr lIns="182880" tIns="182880" anchor="ctr" anchorCtr="0"/>
        <a:lstStyle/>
        <a:p>
          <a:pPr algn="l"/>
          <a:r>
            <a:rPr lang="en-US" b="1" dirty="0">
              <a:ln>
                <a:noFill/>
              </a:ln>
              <a:solidFill>
                <a:schemeClr val="tx2"/>
              </a:solidFill>
            </a:rPr>
            <a:t>Library curators and public programs</a:t>
          </a:r>
        </a:p>
      </dgm:t>
    </dgm:pt>
    <dgm:pt modelId="{C8FC3FC9-EBEB-4B7D-92B2-5AD16EB275D6}" type="parTrans" cxnId="{5197F570-7FB4-4A04-B245-30451E31BB0B}">
      <dgm:prSet/>
      <dgm:spPr/>
      <dgm:t>
        <a:bodyPr/>
        <a:lstStyle/>
        <a:p>
          <a:endParaRPr lang="en-US"/>
        </a:p>
      </dgm:t>
    </dgm:pt>
    <dgm:pt modelId="{7D97451A-FC22-4AD2-A519-BE6E07BD76CD}" type="sibTrans" cxnId="{5197F570-7FB4-4A04-B245-30451E31BB0B}">
      <dgm:prSet/>
      <dgm:spPr/>
      <dgm:t>
        <a:bodyPr/>
        <a:lstStyle/>
        <a:p>
          <a:endParaRPr lang="en-US"/>
        </a:p>
      </dgm:t>
    </dgm:pt>
    <dgm:pt modelId="{42C8AC1C-4DB6-44D6-BBC1-07E7725B4736}">
      <dgm:prSet phldrT="[Text]"/>
      <dgm:spPr/>
      <dgm:t>
        <a:bodyPr anchor="ctr" anchorCtr="0"/>
        <a:lstStyle/>
        <a:p>
          <a:pPr algn="l"/>
          <a:r>
            <a:rPr lang="en-US" b="1" dirty="0">
              <a:ln>
                <a:noFill/>
              </a:ln>
              <a:solidFill>
                <a:schemeClr val="tx2"/>
              </a:solidFill>
            </a:rPr>
            <a:t>Collections</a:t>
          </a:r>
        </a:p>
      </dgm:t>
    </dgm:pt>
    <dgm:pt modelId="{0F2EF379-E185-4307-ADD3-25D3F21938CF}" type="parTrans" cxnId="{E8EA5E19-286F-4DFC-BAF7-1FC75121C319}">
      <dgm:prSet/>
      <dgm:spPr/>
      <dgm:t>
        <a:bodyPr/>
        <a:lstStyle/>
        <a:p>
          <a:endParaRPr lang="en-US"/>
        </a:p>
      </dgm:t>
    </dgm:pt>
    <dgm:pt modelId="{D2AC4D3B-67F0-475C-96D5-385928B4B6E6}" type="sibTrans" cxnId="{E8EA5E19-286F-4DFC-BAF7-1FC75121C319}">
      <dgm:prSet/>
      <dgm:spPr/>
      <dgm:t>
        <a:bodyPr/>
        <a:lstStyle/>
        <a:p>
          <a:endParaRPr lang="en-US"/>
        </a:p>
      </dgm:t>
    </dgm:pt>
    <dgm:pt modelId="{D9817DA1-41A8-4A2E-B4CD-5AE9372DB218}" type="pres">
      <dgm:prSet presAssocID="{D5B63127-B5E3-4958-AF14-237434F898F0}" presName="compositeShape" presStyleCnt="0">
        <dgm:presLayoutVars>
          <dgm:chMax val="7"/>
          <dgm:dir/>
          <dgm:resizeHandles val="exact"/>
        </dgm:presLayoutVars>
      </dgm:prSet>
      <dgm:spPr/>
    </dgm:pt>
    <dgm:pt modelId="{3364EDE3-A1F3-4DD5-802E-867FA1FF24CE}" type="pres">
      <dgm:prSet presAssocID="{E04C02CA-0CE0-4354-8B2A-40C447EE6694}" presName="circ1" presStyleLbl="vennNode1" presStyleIdx="0" presStyleCnt="3"/>
      <dgm:spPr/>
    </dgm:pt>
    <dgm:pt modelId="{13EC351C-9CDF-43A4-88BB-198431670124}" type="pres">
      <dgm:prSet presAssocID="{E04C02CA-0CE0-4354-8B2A-40C447EE6694}" presName="circ1Tx" presStyleLbl="revTx" presStyleIdx="0" presStyleCnt="0">
        <dgm:presLayoutVars>
          <dgm:chMax val="0"/>
          <dgm:chPref val="0"/>
          <dgm:bulletEnabled val="1"/>
        </dgm:presLayoutVars>
      </dgm:prSet>
      <dgm:spPr/>
    </dgm:pt>
    <dgm:pt modelId="{BB74C530-FD49-4829-8F3E-05A8C01C5491}" type="pres">
      <dgm:prSet presAssocID="{BD406899-F668-4113-9902-3E06EF0B8501}" presName="circ2" presStyleLbl="vennNode1" presStyleIdx="1" presStyleCnt="3"/>
      <dgm:spPr/>
    </dgm:pt>
    <dgm:pt modelId="{65FE23B2-585A-4894-B883-16F809490BD3}" type="pres">
      <dgm:prSet presAssocID="{BD406899-F668-4113-9902-3E06EF0B8501}" presName="circ2Tx" presStyleLbl="revTx" presStyleIdx="0" presStyleCnt="0">
        <dgm:presLayoutVars>
          <dgm:chMax val="0"/>
          <dgm:chPref val="0"/>
          <dgm:bulletEnabled val="1"/>
        </dgm:presLayoutVars>
      </dgm:prSet>
      <dgm:spPr/>
    </dgm:pt>
    <dgm:pt modelId="{4EB8DCCD-DFFE-4849-A8AD-1C6614741CBE}" type="pres">
      <dgm:prSet presAssocID="{42C8AC1C-4DB6-44D6-BBC1-07E7725B4736}" presName="circ3" presStyleLbl="vennNode1" presStyleIdx="2" presStyleCnt="3"/>
      <dgm:spPr/>
    </dgm:pt>
    <dgm:pt modelId="{896BEB56-4D26-4EAC-9B00-C57A35944C96}" type="pres">
      <dgm:prSet presAssocID="{42C8AC1C-4DB6-44D6-BBC1-07E7725B4736}" presName="circ3Tx" presStyleLbl="revTx" presStyleIdx="0" presStyleCnt="0">
        <dgm:presLayoutVars>
          <dgm:chMax val="0"/>
          <dgm:chPref val="0"/>
          <dgm:bulletEnabled val="1"/>
        </dgm:presLayoutVars>
      </dgm:prSet>
      <dgm:spPr/>
    </dgm:pt>
  </dgm:ptLst>
  <dgm:cxnLst>
    <dgm:cxn modelId="{3AC9CF08-159C-468E-B550-144D62468CF6}" type="presOf" srcId="{42C8AC1C-4DB6-44D6-BBC1-07E7725B4736}" destId="{896BEB56-4D26-4EAC-9B00-C57A35944C96}" srcOrd="1" destOrd="0" presId="urn:microsoft.com/office/officeart/2005/8/layout/venn1"/>
    <dgm:cxn modelId="{E8EA5E19-286F-4DFC-BAF7-1FC75121C319}" srcId="{D5B63127-B5E3-4958-AF14-237434F898F0}" destId="{42C8AC1C-4DB6-44D6-BBC1-07E7725B4736}" srcOrd="2" destOrd="0" parTransId="{0F2EF379-E185-4307-ADD3-25D3F21938CF}" sibTransId="{D2AC4D3B-67F0-475C-96D5-385928B4B6E6}"/>
    <dgm:cxn modelId="{3A8AF819-5B22-4348-B3D5-E53A1FD65CEB}" srcId="{D5B63127-B5E3-4958-AF14-237434F898F0}" destId="{E04C02CA-0CE0-4354-8B2A-40C447EE6694}" srcOrd="0" destOrd="0" parTransId="{DCE038B3-D9A5-464E-847B-C1EAFCA0CA8A}" sibTransId="{A3286DDB-41D4-4DA3-998C-C7937D6BF338}"/>
    <dgm:cxn modelId="{91A01B3B-009A-4500-A3C0-262D1AFB3CDD}" type="presOf" srcId="{42C8AC1C-4DB6-44D6-BBC1-07E7725B4736}" destId="{4EB8DCCD-DFFE-4849-A8AD-1C6614741CBE}" srcOrd="0" destOrd="0" presId="urn:microsoft.com/office/officeart/2005/8/layout/venn1"/>
    <dgm:cxn modelId="{5197F570-7FB4-4A04-B245-30451E31BB0B}" srcId="{D5B63127-B5E3-4958-AF14-237434F898F0}" destId="{BD406899-F668-4113-9902-3E06EF0B8501}" srcOrd="1" destOrd="0" parTransId="{C8FC3FC9-EBEB-4B7D-92B2-5AD16EB275D6}" sibTransId="{7D97451A-FC22-4AD2-A519-BE6E07BD76CD}"/>
    <dgm:cxn modelId="{EF882A7D-D5D2-45D9-8692-B8F0F4FDD3EB}" type="presOf" srcId="{E04C02CA-0CE0-4354-8B2A-40C447EE6694}" destId="{3364EDE3-A1F3-4DD5-802E-867FA1FF24CE}" srcOrd="0" destOrd="0" presId="urn:microsoft.com/office/officeart/2005/8/layout/venn1"/>
    <dgm:cxn modelId="{059E5AA0-BB04-4EAE-97EC-3D8324365A8A}" type="presOf" srcId="{D5B63127-B5E3-4958-AF14-237434F898F0}" destId="{D9817DA1-41A8-4A2E-B4CD-5AE9372DB218}" srcOrd="0" destOrd="0" presId="urn:microsoft.com/office/officeart/2005/8/layout/venn1"/>
    <dgm:cxn modelId="{026F7EB9-8EBB-408A-9A77-8D33F18EF235}" type="presOf" srcId="{BD406899-F668-4113-9902-3E06EF0B8501}" destId="{BB74C530-FD49-4829-8F3E-05A8C01C5491}" srcOrd="0" destOrd="0" presId="urn:microsoft.com/office/officeart/2005/8/layout/venn1"/>
    <dgm:cxn modelId="{8DA29DC9-E554-40BC-AA10-50644556ADD9}" type="presOf" srcId="{E04C02CA-0CE0-4354-8B2A-40C447EE6694}" destId="{13EC351C-9CDF-43A4-88BB-198431670124}" srcOrd="1" destOrd="0" presId="urn:microsoft.com/office/officeart/2005/8/layout/venn1"/>
    <dgm:cxn modelId="{EE7DECFC-7FEB-4A58-AF11-778FEF28966E}" type="presOf" srcId="{BD406899-F668-4113-9902-3E06EF0B8501}" destId="{65FE23B2-585A-4894-B883-16F809490BD3}" srcOrd="1" destOrd="0" presId="urn:microsoft.com/office/officeart/2005/8/layout/venn1"/>
    <dgm:cxn modelId="{FD88D2AC-22F2-4134-8F03-969E98F63F69}" type="presParOf" srcId="{D9817DA1-41A8-4A2E-B4CD-5AE9372DB218}" destId="{3364EDE3-A1F3-4DD5-802E-867FA1FF24CE}" srcOrd="0" destOrd="0" presId="urn:microsoft.com/office/officeart/2005/8/layout/venn1"/>
    <dgm:cxn modelId="{F1F49409-77BA-460F-B391-31EC2DC76CF1}" type="presParOf" srcId="{D9817DA1-41A8-4A2E-B4CD-5AE9372DB218}" destId="{13EC351C-9CDF-43A4-88BB-198431670124}" srcOrd="1" destOrd="0" presId="urn:microsoft.com/office/officeart/2005/8/layout/venn1"/>
    <dgm:cxn modelId="{67D9545D-FC9B-42F0-9508-0CAD4F3835A4}" type="presParOf" srcId="{D9817DA1-41A8-4A2E-B4CD-5AE9372DB218}" destId="{BB74C530-FD49-4829-8F3E-05A8C01C5491}" srcOrd="2" destOrd="0" presId="urn:microsoft.com/office/officeart/2005/8/layout/venn1"/>
    <dgm:cxn modelId="{C1F41495-7AB8-44C8-A53C-9788CAC54F95}" type="presParOf" srcId="{D9817DA1-41A8-4A2E-B4CD-5AE9372DB218}" destId="{65FE23B2-585A-4894-B883-16F809490BD3}" srcOrd="3" destOrd="0" presId="urn:microsoft.com/office/officeart/2005/8/layout/venn1"/>
    <dgm:cxn modelId="{017EF874-0F6C-4E8A-8AE1-8576962AA00A}" type="presParOf" srcId="{D9817DA1-41A8-4A2E-B4CD-5AE9372DB218}" destId="{4EB8DCCD-DFFE-4849-A8AD-1C6614741CBE}" srcOrd="4" destOrd="0" presId="urn:microsoft.com/office/officeart/2005/8/layout/venn1"/>
    <dgm:cxn modelId="{CE825D0A-9439-4E5F-BA2B-DE683C69948F}" type="presParOf" srcId="{D9817DA1-41A8-4A2E-B4CD-5AE9372DB218}" destId="{896BEB56-4D26-4EAC-9B00-C57A35944C96}" srcOrd="5"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63127-B5E3-4958-AF14-237434F898F0}" type="doc">
      <dgm:prSet loTypeId="urn:microsoft.com/office/officeart/2005/8/layout/rings+Icon" loCatId="relationship" qsTypeId="urn:microsoft.com/office/officeart/2005/8/quickstyle/simple2" qsCatId="simple" csTypeId="urn:microsoft.com/office/officeart/2005/8/colors/accent1_2" csCatId="accent1" phldr="1"/>
      <dgm:spPr/>
    </dgm:pt>
    <dgm:pt modelId="{E04C02CA-0CE0-4354-8B2A-40C447EE6694}">
      <dgm:prSet phldrT="[Text]"/>
      <dgm:spPr>
        <a:solidFill>
          <a:schemeClr val="tx1">
            <a:alpha val="50000"/>
          </a:schemeClr>
        </a:solidFill>
      </dgm:spPr>
      <dgm:t>
        <a:bodyPr anchor="ctr" anchorCtr="0"/>
        <a:lstStyle/>
        <a:p>
          <a:pPr algn="l"/>
          <a:r>
            <a:rPr lang="en-US" b="1" dirty="0">
              <a:ln>
                <a:noFill/>
              </a:ln>
              <a:solidFill>
                <a:schemeClr val="tx2"/>
              </a:solidFill>
            </a:rPr>
            <a:t>Holocaust, genocide, and migration studies</a:t>
          </a:r>
        </a:p>
      </dgm:t>
    </dgm:pt>
    <dgm:pt modelId="{DCE038B3-D9A5-464E-847B-C1EAFCA0CA8A}" type="parTrans" cxnId="{3A8AF819-5B22-4348-B3D5-E53A1FD65CEB}">
      <dgm:prSet/>
      <dgm:spPr/>
      <dgm:t>
        <a:bodyPr/>
        <a:lstStyle/>
        <a:p>
          <a:endParaRPr lang="en-US"/>
        </a:p>
      </dgm:t>
    </dgm:pt>
    <dgm:pt modelId="{A3286DDB-41D4-4DA3-998C-C7937D6BF338}" type="sibTrans" cxnId="{3A8AF819-5B22-4348-B3D5-E53A1FD65CEB}">
      <dgm:prSet/>
      <dgm:spPr/>
      <dgm:t>
        <a:bodyPr/>
        <a:lstStyle/>
        <a:p>
          <a:endParaRPr lang="en-US"/>
        </a:p>
      </dgm:t>
    </dgm:pt>
    <dgm:pt modelId="{BD406899-F668-4113-9902-3E06EF0B8501}">
      <dgm:prSet phldrT="[Text]"/>
      <dgm:spPr>
        <a:solidFill>
          <a:srgbClr val="FF9900">
            <a:alpha val="50000"/>
          </a:srgbClr>
        </a:solidFill>
      </dgm:spPr>
      <dgm:t>
        <a:bodyPr lIns="182880" tIns="182880" anchor="ctr" anchorCtr="0"/>
        <a:lstStyle/>
        <a:p>
          <a:pPr algn="l"/>
          <a:r>
            <a:rPr lang="en-US" b="1" dirty="0">
              <a:ln>
                <a:noFill/>
              </a:ln>
              <a:solidFill>
                <a:schemeClr val="tx2"/>
              </a:solidFill>
            </a:rPr>
            <a:t>East Asian languages and cultures</a:t>
          </a:r>
        </a:p>
      </dgm:t>
    </dgm:pt>
    <dgm:pt modelId="{C8FC3FC9-EBEB-4B7D-92B2-5AD16EB275D6}" type="parTrans" cxnId="{5197F570-7FB4-4A04-B245-30451E31BB0B}">
      <dgm:prSet/>
      <dgm:spPr/>
      <dgm:t>
        <a:bodyPr/>
        <a:lstStyle/>
        <a:p>
          <a:endParaRPr lang="en-US"/>
        </a:p>
      </dgm:t>
    </dgm:pt>
    <dgm:pt modelId="{7D97451A-FC22-4AD2-A519-BE6E07BD76CD}" type="sibTrans" cxnId="{5197F570-7FB4-4A04-B245-30451E31BB0B}">
      <dgm:prSet/>
      <dgm:spPr/>
      <dgm:t>
        <a:bodyPr/>
        <a:lstStyle/>
        <a:p>
          <a:endParaRPr lang="en-US"/>
        </a:p>
      </dgm:t>
    </dgm:pt>
    <dgm:pt modelId="{42C8AC1C-4DB6-44D6-BBC1-07E7725B4736}">
      <dgm:prSet phldrT="[Text]"/>
      <dgm:spPr>
        <a:solidFill>
          <a:schemeClr val="accent5">
            <a:lumMod val="40000"/>
            <a:lumOff val="60000"/>
            <a:alpha val="50000"/>
          </a:schemeClr>
        </a:solidFill>
      </dgm:spPr>
      <dgm:t>
        <a:bodyPr lIns="182880" anchor="ctr" anchorCtr="0"/>
        <a:lstStyle/>
        <a:p>
          <a:pPr algn="l"/>
          <a:r>
            <a:rPr lang="en-US" b="1" dirty="0">
              <a:ln>
                <a:noFill/>
              </a:ln>
              <a:solidFill>
                <a:schemeClr val="tx2"/>
              </a:solidFill>
            </a:rPr>
            <a:t>Cinema, music, and cultural production</a:t>
          </a:r>
        </a:p>
      </dgm:t>
    </dgm:pt>
    <dgm:pt modelId="{0F2EF379-E185-4307-ADD3-25D3F21938CF}" type="parTrans" cxnId="{E8EA5E19-286F-4DFC-BAF7-1FC75121C319}">
      <dgm:prSet/>
      <dgm:spPr/>
      <dgm:t>
        <a:bodyPr/>
        <a:lstStyle/>
        <a:p>
          <a:endParaRPr lang="en-US"/>
        </a:p>
      </dgm:t>
    </dgm:pt>
    <dgm:pt modelId="{D2AC4D3B-67F0-475C-96D5-385928B4B6E6}" type="sibTrans" cxnId="{E8EA5E19-286F-4DFC-BAF7-1FC75121C319}">
      <dgm:prSet/>
      <dgm:spPr/>
      <dgm:t>
        <a:bodyPr/>
        <a:lstStyle/>
        <a:p>
          <a:endParaRPr lang="en-US"/>
        </a:p>
      </dgm:t>
    </dgm:pt>
    <dgm:pt modelId="{E0466515-7F51-47AA-85C3-DC729582816D}">
      <dgm:prSet phldrT="[Text]"/>
      <dgm:spPr>
        <a:solidFill>
          <a:schemeClr val="accent4">
            <a:lumMod val="40000"/>
            <a:lumOff val="60000"/>
            <a:alpha val="50000"/>
          </a:schemeClr>
        </a:solidFill>
      </dgm:spPr>
      <dgm:t>
        <a:bodyPr anchor="ctr" anchorCtr="0"/>
        <a:lstStyle/>
        <a:p>
          <a:pPr algn="l"/>
          <a:r>
            <a:rPr lang="en-US" b="1" dirty="0">
              <a:ln>
                <a:noFill/>
              </a:ln>
              <a:solidFill>
                <a:schemeClr val="tx2"/>
              </a:solidFill>
            </a:rPr>
            <a:t>LGBTQ history and cultures</a:t>
          </a:r>
        </a:p>
      </dgm:t>
    </dgm:pt>
    <dgm:pt modelId="{0B75B368-25E4-4650-ADCA-B246E263DBE8}" type="parTrans" cxnId="{01A456CC-30C6-4056-B534-C724B65ACBB3}">
      <dgm:prSet/>
      <dgm:spPr/>
      <dgm:t>
        <a:bodyPr/>
        <a:lstStyle/>
        <a:p>
          <a:endParaRPr lang="en-US"/>
        </a:p>
      </dgm:t>
    </dgm:pt>
    <dgm:pt modelId="{3B0FACB7-E93F-4900-81AC-B115DCD65AA6}" type="sibTrans" cxnId="{01A456CC-30C6-4056-B534-C724B65ACBB3}">
      <dgm:prSet/>
      <dgm:spPr/>
      <dgm:t>
        <a:bodyPr/>
        <a:lstStyle/>
        <a:p>
          <a:endParaRPr lang="en-US"/>
        </a:p>
      </dgm:t>
    </dgm:pt>
    <dgm:pt modelId="{B067B52E-93A8-4FE6-B233-D698C797497F}">
      <dgm:prSet phldrT="[Text]"/>
      <dgm:spPr>
        <a:solidFill>
          <a:schemeClr val="accent1">
            <a:lumMod val="60000"/>
            <a:lumOff val="40000"/>
            <a:alpha val="50000"/>
          </a:schemeClr>
        </a:solidFill>
      </dgm:spPr>
      <dgm:t>
        <a:bodyPr lIns="91440" tIns="274320" anchor="ctr" anchorCtr="0"/>
        <a:lstStyle/>
        <a:p>
          <a:pPr algn="l"/>
          <a:r>
            <a:rPr lang="en-US" b="1" dirty="0">
              <a:ln>
                <a:noFill/>
              </a:ln>
              <a:solidFill>
                <a:schemeClr val="tx2"/>
              </a:solidFill>
            </a:rPr>
            <a:t>Southern California studies, including border regions</a:t>
          </a:r>
        </a:p>
      </dgm:t>
    </dgm:pt>
    <dgm:pt modelId="{4EBFC4FA-F5C2-45B8-BF03-7D2D822FE005}" type="parTrans" cxnId="{2363C77E-9BB7-42E4-BB57-15A2F83D6257}">
      <dgm:prSet/>
      <dgm:spPr/>
      <dgm:t>
        <a:bodyPr/>
        <a:lstStyle/>
        <a:p>
          <a:endParaRPr lang="en-US"/>
        </a:p>
      </dgm:t>
    </dgm:pt>
    <dgm:pt modelId="{B2C687B3-EF80-4628-A520-B6390FF92046}" type="sibTrans" cxnId="{2363C77E-9BB7-42E4-BB57-15A2F83D6257}">
      <dgm:prSet/>
      <dgm:spPr/>
      <dgm:t>
        <a:bodyPr/>
        <a:lstStyle/>
        <a:p>
          <a:endParaRPr lang="en-US"/>
        </a:p>
      </dgm:t>
    </dgm:pt>
    <dgm:pt modelId="{C138077B-E76E-424F-9CBE-A708B8345AA5}" type="pres">
      <dgm:prSet presAssocID="{D5B63127-B5E3-4958-AF14-237434F898F0}" presName="Name0" presStyleCnt="0">
        <dgm:presLayoutVars>
          <dgm:chMax val="7"/>
          <dgm:dir/>
          <dgm:resizeHandles val="exact"/>
        </dgm:presLayoutVars>
      </dgm:prSet>
      <dgm:spPr/>
    </dgm:pt>
    <dgm:pt modelId="{3A2C00A1-7006-49BF-9ED1-46129E62EC98}" type="pres">
      <dgm:prSet presAssocID="{D5B63127-B5E3-4958-AF14-237434F898F0}" presName="ellipse1" presStyleLbl="vennNode1" presStyleIdx="0" presStyleCnt="5">
        <dgm:presLayoutVars>
          <dgm:bulletEnabled val="1"/>
        </dgm:presLayoutVars>
      </dgm:prSet>
      <dgm:spPr/>
    </dgm:pt>
    <dgm:pt modelId="{CF668F02-D7BB-4CFE-AB94-02CB4EC01119}" type="pres">
      <dgm:prSet presAssocID="{D5B63127-B5E3-4958-AF14-237434F898F0}" presName="ellipse2" presStyleLbl="vennNode1" presStyleIdx="1" presStyleCnt="5">
        <dgm:presLayoutVars>
          <dgm:bulletEnabled val="1"/>
        </dgm:presLayoutVars>
      </dgm:prSet>
      <dgm:spPr/>
    </dgm:pt>
    <dgm:pt modelId="{77781CE1-D3D0-44D2-9379-411933D6C3D4}" type="pres">
      <dgm:prSet presAssocID="{D5B63127-B5E3-4958-AF14-237434F898F0}" presName="ellipse3" presStyleLbl="vennNode1" presStyleIdx="2" presStyleCnt="5">
        <dgm:presLayoutVars>
          <dgm:bulletEnabled val="1"/>
        </dgm:presLayoutVars>
      </dgm:prSet>
      <dgm:spPr/>
    </dgm:pt>
    <dgm:pt modelId="{208BF5C4-3B73-4EE3-9F73-7322E7A74316}" type="pres">
      <dgm:prSet presAssocID="{D5B63127-B5E3-4958-AF14-237434F898F0}" presName="ellipse4" presStyleLbl="vennNode1" presStyleIdx="3" presStyleCnt="5">
        <dgm:presLayoutVars>
          <dgm:bulletEnabled val="1"/>
        </dgm:presLayoutVars>
      </dgm:prSet>
      <dgm:spPr/>
    </dgm:pt>
    <dgm:pt modelId="{CE1502C8-6648-4BBD-A0FC-7C7875391E84}" type="pres">
      <dgm:prSet presAssocID="{D5B63127-B5E3-4958-AF14-237434F898F0}" presName="ellipse5" presStyleLbl="vennNode1" presStyleIdx="4" presStyleCnt="5">
        <dgm:presLayoutVars>
          <dgm:bulletEnabled val="1"/>
        </dgm:presLayoutVars>
      </dgm:prSet>
      <dgm:spPr/>
    </dgm:pt>
  </dgm:ptLst>
  <dgm:cxnLst>
    <dgm:cxn modelId="{E8EA5E19-286F-4DFC-BAF7-1FC75121C319}" srcId="{D5B63127-B5E3-4958-AF14-237434F898F0}" destId="{42C8AC1C-4DB6-44D6-BBC1-07E7725B4736}" srcOrd="2" destOrd="0" parTransId="{0F2EF379-E185-4307-ADD3-25D3F21938CF}" sibTransId="{D2AC4D3B-67F0-475C-96D5-385928B4B6E6}"/>
    <dgm:cxn modelId="{3A8AF819-5B22-4348-B3D5-E53A1FD65CEB}" srcId="{D5B63127-B5E3-4958-AF14-237434F898F0}" destId="{E04C02CA-0CE0-4354-8B2A-40C447EE6694}" srcOrd="0" destOrd="0" parTransId="{DCE038B3-D9A5-464E-847B-C1EAFCA0CA8A}" sibTransId="{A3286DDB-41D4-4DA3-998C-C7937D6BF338}"/>
    <dgm:cxn modelId="{5197F570-7FB4-4A04-B245-30451E31BB0B}" srcId="{D5B63127-B5E3-4958-AF14-237434F898F0}" destId="{BD406899-F668-4113-9902-3E06EF0B8501}" srcOrd="1" destOrd="0" parTransId="{C8FC3FC9-EBEB-4B7D-92B2-5AD16EB275D6}" sibTransId="{7D97451A-FC22-4AD2-A519-BE6E07BD76CD}"/>
    <dgm:cxn modelId="{1462DF52-7F18-48AF-9FC4-7439B241F7CE}" type="presOf" srcId="{E0466515-7F51-47AA-85C3-DC729582816D}" destId="{CE1502C8-6648-4BBD-A0FC-7C7875391E84}" srcOrd="0" destOrd="0" presId="urn:microsoft.com/office/officeart/2005/8/layout/rings+Icon"/>
    <dgm:cxn modelId="{18AD7D58-1522-40B9-9DCF-189979034530}" type="presOf" srcId="{D5B63127-B5E3-4958-AF14-237434F898F0}" destId="{C138077B-E76E-424F-9CBE-A708B8345AA5}" srcOrd="0" destOrd="0" presId="urn:microsoft.com/office/officeart/2005/8/layout/rings+Icon"/>
    <dgm:cxn modelId="{2363C77E-9BB7-42E4-BB57-15A2F83D6257}" srcId="{D5B63127-B5E3-4958-AF14-237434F898F0}" destId="{B067B52E-93A8-4FE6-B233-D698C797497F}" srcOrd="3" destOrd="0" parTransId="{4EBFC4FA-F5C2-45B8-BF03-7D2D822FE005}" sibTransId="{B2C687B3-EF80-4628-A520-B6390FF92046}"/>
    <dgm:cxn modelId="{01A456CC-30C6-4056-B534-C724B65ACBB3}" srcId="{D5B63127-B5E3-4958-AF14-237434F898F0}" destId="{E0466515-7F51-47AA-85C3-DC729582816D}" srcOrd="4" destOrd="0" parTransId="{0B75B368-25E4-4650-ADCA-B246E263DBE8}" sibTransId="{3B0FACB7-E93F-4900-81AC-B115DCD65AA6}"/>
    <dgm:cxn modelId="{D0ADA9CE-0C17-4511-9A89-4CCF94E05965}" type="presOf" srcId="{E04C02CA-0CE0-4354-8B2A-40C447EE6694}" destId="{3A2C00A1-7006-49BF-9ED1-46129E62EC98}" srcOrd="0" destOrd="0" presId="urn:microsoft.com/office/officeart/2005/8/layout/rings+Icon"/>
    <dgm:cxn modelId="{63559ADC-8491-4F9E-A642-10E5F73D1A42}" type="presOf" srcId="{BD406899-F668-4113-9902-3E06EF0B8501}" destId="{CF668F02-D7BB-4CFE-AB94-02CB4EC01119}" srcOrd="0" destOrd="0" presId="urn:microsoft.com/office/officeart/2005/8/layout/rings+Icon"/>
    <dgm:cxn modelId="{704777EC-42C0-42A3-A52B-1C724CA8DFB4}" type="presOf" srcId="{B067B52E-93A8-4FE6-B233-D698C797497F}" destId="{208BF5C4-3B73-4EE3-9F73-7322E7A74316}" srcOrd="0" destOrd="0" presId="urn:microsoft.com/office/officeart/2005/8/layout/rings+Icon"/>
    <dgm:cxn modelId="{9ECAFAF5-873F-4646-A5EE-AEA8E765E276}" type="presOf" srcId="{42C8AC1C-4DB6-44D6-BBC1-07E7725B4736}" destId="{77781CE1-D3D0-44D2-9379-411933D6C3D4}" srcOrd="0" destOrd="0" presId="urn:microsoft.com/office/officeart/2005/8/layout/rings+Icon"/>
    <dgm:cxn modelId="{30164E1F-6351-4CF5-8D52-DDA6BCC533E5}" type="presParOf" srcId="{C138077B-E76E-424F-9CBE-A708B8345AA5}" destId="{3A2C00A1-7006-49BF-9ED1-46129E62EC98}" srcOrd="0" destOrd="0" presId="urn:microsoft.com/office/officeart/2005/8/layout/rings+Icon"/>
    <dgm:cxn modelId="{C7ABCA77-81B3-4688-8DCC-229DCEB217DF}" type="presParOf" srcId="{C138077B-E76E-424F-9CBE-A708B8345AA5}" destId="{CF668F02-D7BB-4CFE-AB94-02CB4EC01119}" srcOrd="1" destOrd="0" presId="urn:microsoft.com/office/officeart/2005/8/layout/rings+Icon"/>
    <dgm:cxn modelId="{43F768A0-4626-43A7-92D2-5E6B682B5052}" type="presParOf" srcId="{C138077B-E76E-424F-9CBE-A708B8345AA5}" destId="{77781CE1-D3D0-44D2-9379-411933D6C3D4}" srcOrd="2" destOrd="0" presId="urn:microsoft.com/office/officeart/2005/8/layout/rings+Icon"/>
    <dgm:cxn modelId="{ED37C41B-2706-4128-9A7F-6F516E44C4D6}" type="presParOf" srcId="{C138077B-E76E-424F-9CBE-A708B8345AA5}" destId="{208BF5C4-3B73-4EE3-9F73-7322E7A74316}" srcOrd="3" destOrd="0" presId="urn:microsoft.com/office/officeart/2005/8/layout/rings+Icon"/>
    <dgm:cxn modelId="{4006C589-A5A9-4DA9-97D2-1C902623893F}" type="presParOf" srcId="{C138077B-E76E-424F-9CBE-A708B8345AA5}" destId="{CE1502C8-6648-4BBD-A0FC-7C7875391E84}" srcOrd="4" destOrd="0" presId="urn:microsoft.com/office/officeart/2005/8/layout/rings+Icon"/>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B63127-B5E3-4958-AF14-237434F898F0}" type="doc">
      <dgm:prSet loTypeId="urn:microsoft.com/office/officeart/2005/8/layout/rings+Icon" loCatId="relationship" qsTypeId="urn:microsoft.com/office/officeart/2005/8/quickstyle/simple2" qsCatId="simple" csTypeId="urn:microsoft.com/office/officeart/2005/8/colors/accent1_2" csCatId="accent1" phldr="1"/>
      <dgm:spPr/>
    </dgm:pt>
    <dgm:pt modelId="{B067B52E-93A8-4FE6-B233-D698C797497F}">
      <dgm:prSet phldrT="[Text]"/>
      <dgm:spPr>
        <a:solidFill>
          <a:schemeClr val="accent1">
            <a:lumMod val="60000"/>
            <a:lumOff val="40000"/>
            <a:alpha val="50000"/>
          </a:schemeClr>
        </a:solidFill>
      </dgm:spPr>
      <dgm:t>
        <a:bodyPr lIns="91440" tIns="91440" anchor="ctr" anchorCtr="0"/>
        <a:lstStyle/>
        <a:p>
          <a:pPr algn="l"/>
          <a:r>
            <a:rPr lang="en-US" b="1" dirty="0">
              <a:ln>
                <a:noFill/>
              </a:ln>
              <a:solidFill>
                <a:schemeClr val="tx2"/>
              </a:solidFill>
            </a:rPr>
            <a:t>Southern California studies, including border regions</a:t>
          </a:r>
        </a:p>
      </dgm:t>
    </dgm:pt>
    <dgm:pt modelId="{4EBFC4FA-F5C2-45B8-BF03-7D2D822FE005}" type="parTrans" cxnId="{2363C77E-9BB7-42E4-BB57-15A2F83D6257}">
      <dgm:prSet/>
      <dgm:spPr/>
      <dgm:t>
        <a:bodyPr/>
        <a:lstStyle/>
        <a:p>
          <a:endParaRPr lang="en-US"/>
        </a:p>
      </dgm:t>
    </dgm:pt>
    <dgm:pt modelId="{B2C687B3-EF80-4628-A520-B6390FF92046}" type="sibTrans" cxnId="{2363C77E-9BB7-42E4-BB57-15A2F83D6257}">
      <dgm:prSet/>
      <dgm:spPr/>
      <dgm:t>
        <a:bodyPr/>
        <a:lstStyle/>
        <a:p>
          <a:endParaRPr lang="en-US"/>
        </a:p>
      </dgm:t>
    </dgm:pt>
    <dgm:pt modelId="{C138077B-E76E-424F-9CBE-A708B8345AA5}" type="pres">
      <dgm:prSet presAssocID="{D5B63127-B5E3-4958-AF14-237434F898F0}" presName="Name0" presStyleCnt="0">
        <dgm:presLayoutVars>
          <dgm:chMax val="7"/>
          <dgm:dir/>
          <dgm:resizeHandles val="exact"/>
        </dgm:presLayoutVars>
      </dgm:prSet>
      <dgm:spPr/>
    </dgm:pt>
    <dgm:pt modelId="{3A2C00A1-7006-49BF-9ED1-46129E62EC98}" type="pres">
      <dgm:prSet presAssocID="{D5B63127-B5E3-4958-AF14-237434F898F0}" presName="ellipse1" presStyleLbl="vennNode1" presStyleIdx="0" presStyleCnt="1">
        <dgm:presLayoutVars>
          <dgm:bulletEnabled val="1"/>
        </dgm:presLayoutVars>
      </dgm:prSet>
      <dgm:spPr/>
    </dgm:pt>
  </dgm:ptLst>
  <dgm:cxnLst>
    <dgm:cxn modelId="{B0B8896F-8B22-42B9-B28B-DA21CF0834E8}" type="presOf" srcId="{B067B52E-93A8-4FE6-B233-D698C797497F}" destId="{3A2C00A1-7006-49BF-9ED1-46129E62EC98}" srcOrd="0" destOrd="0" presId="urn:microsoft.com/office/officeart/2005/8/layout/rings+Icon"/>
    <dgm:cxn modelId="{18AD7D58-1522-40B9-9DCF-189979034530}" type="presOf" srcId="{D5B63127-B5E3-4958-AF14-237434F898F0}" destId="{C138077B-E76E-424F-9CBE-A708B8345AA5}" srcOrd="0" destOrd="0" presId="urn:microsoft.com/office/officeart/2005/8/layout/rings+Icon"/>
    <dgm:cxn modelId="{2363C77E-9BB7-42E4-BB57-15A2F83D6257}" srcId="{D5B63127-B5E3-4958-AF14-237434F898F0}" destId="{B067B52E-93A8-4FE6-B233-D698C797497F}" srcOrd="0" destOrd="0" parTransId="{4EBFC4FA-F5C2-45B8-BF03-7D2D822FE005}" sibTransId="{B2C687B3-EF80-4628-A520-B6390FF92046}"/>
    <dgm:cxn modelId="{30164E1F-6351-4CF5-8D52-DDA6BCC533E5}" type="presParOf" srcId="{C138077B-E76E-424F-9CBE-A708B8345AA5}" destId="{3A2C00A1-7006-49BF-9ED1-46129E62EC98}" srcOrd="0" destOrd="0" presId="urn:microsoft.com/office/officeart/2005/8/layout/rings+Icon"/>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4EDE3-A1F3-4DD5-802E-867FA1FF24CE}">
      <dsp:nvSpPr>
        <dsp:cNvPr id="0" name=""/>
        <dsp:cNvSpPr/>
      </dsp:nvSpPr>
      <dsp:spPr>
        <a:xfrm>
          <a:off x="1593373" y="58955"/>
          <a:ext cx="2829877" cy="2829877"/>
        </a:xfrm>
        <a:prstGeom prst="ellipse">
          <a:avLst/>
        </a:prstGeom>
        <a:solidFill>
          <a:schemeClr val="tx1">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ln>
                <a:noFill/>
              </a:ln>
              <a:solidFill>
                <a:schemeClr val="tx2"/>
              </a:solidFill>
            </a:rPr>
            <a:t>Disciplinary scholars and creative artists</a:t>
          </a:r>
        </a:p>
      </dsp:txBody>
      <dsp:txXfrm>
        <a:off x="1970690" y="554184"/>
        <a:ext cx="2075243" cy="1273445"/>
      </dsp:txXfrm>
    </dsp:sp>
    <dsp:sp modelId="{BB74C530-FD49-4829-8F3E-05A8C01C5491}">
      <dsp:nvSpPr>
        <dsp:cNvPr id="0" name=""/>
        <dsp:cNvSpPr/>
      </dsp:nvSpPr>
      <dsp:spPr>
        <a:xfrm>
          <a:off x="2614487" y="1827629"/>
          <a:ext cx="2829877" cy="2829877"/>
        </a:xfrm>
        <a:prstGeom prst="ellipse">
          <a:avLst/>
        </a:prstGeom>
        <a:solidFill>
          <a:srgbClr val="FF9900">
            <a:alpha val="50000"/>
          </a:srgb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2880" tIns="18288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ln>
                <a:noFill/>
              </a:ln>
              <a:solidFill>
                <a:schemeClr val="tx2"/>
              </a:solidFill>
            </a:rPr>
            <a:t>Library curators and public programs</a:t>
          </a:r>
        </a:p>
      </dsp:txBody>
      <dsp:txXfrm>
        <a:off x="3479958" y="2558681"/>
        <a:ext cx="1697926" cy="1556432"/>
      </dsp:txXfrm>
    </dsp:sp>
    <dsp:sp modelId="{4EB8DCCD-DFFE-4849-A8AD-1C6614741CBE}">
      <dsp:nvSpPr>
        <dsp:cNvPr id="0" name=""/>
        <dsp:cNvSpPr/>
      </dsp:nvSpPr>
      <dsp:spPr>
        <a:xfrm>
          <a:off x="572259" y="1827629"/>
          <a:ext cx="2829877" cy="2829877"/>
        </a:xfrm>
        <a:prstGeom prst="ellipse">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dirty="0">
              <a:ln>
                <a:noFill/>
              </a:ln>
              <a:solidFill>
                <a:schemeClr val="tx2"/>
              </a:solidFill>
            </a:rPr>
            <a:t>Collections</a:t>
          </a:r>
        </a:p>
      </dsp:txBody>
      <dsp:txXfrm>
        <a:off x="838739" y="2558681"/>
        <a:ext cx="1697926" cy="1556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C00A1-7006-49BF-9ED1-46129E62EC98}">
      <dsp:nvSpPr>
        <dsp:cNvPr id="0" name=""/>
        <dsp:cNvSpPr/>
      </dsp:nvSpPr>
      <dsp:spPr>
        <a:xfrm>
          <a:off x="0" y="488547"/>
          <a:ext cx="2243251" cy="2243246"/>
        </a:xfrm>
        <a:prstGeom prst="ellipse">
          <a:avLst/>
        </a:prstGeom>
        <a:solidFill>
          <a:schemeClr val="tx1">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ln>
                <a:noFill/>
              </a:ln>
              <a:solidFill>
                <a:schemeClr val="tx2"/>
              </a:solidFill>
            </a:rPr>
            <a:t>Holocaust, genocide, and migration studies</a:t>
          </a:r>
        </a:p>
      </dsp:txBody>
      <dsp:txXfrm>
        <a:off x="328517" y="817063"/>
        <a:ext cx="1586217" cy="1586214"/>
      </dsp:txXfrm>
    </dsp:sp>
    <dsp:sp modelId="{CF668F02-D7BB-4CFE-AB94-02CB4EC01119}">
      <dsp:nvSpPr>
        <dsp:cNvPr id="0" name=""/>
        <dsp:cNvSpPr/>
      </dsp:nvSpPr>
      <dsp:spPr>
        <a:xfrm>
          <a:off x="1153515" y="1984668"/>
          <a:ext cx="2243251" cy="2243246"/>
        </a:xfrm>
        <a:prstGeom prst="ellipse">
          <a:avLst/>
        </a:prstGeom>
        <a:solidFill>
          <a:srgbClr val="FF9900">
            <a:alpha val="50000"/>
          </a:srgb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2880" tIns="18288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ln>
                <a:noFill/>
              </a:ln>
              <a:solidFill>
                <a:schemeClr val="tx2"/>
              </a:solidFill>
            </a:rPr>
            <a:t>East Asian languages and cultures</a:t>
          </a:r>
        </a:p>
      </dsp:txBody>
      <dsp:txXfrm>
        <a:off x="1482032" y="2313184"/>
        <a:ext cx="1586217" cy="1586214"/>
      </dsp:txXfrm>
    </dsp:sp>
    <dsp:sp modelId="{77781CE1-D3D0-44D2-9379-411933D6C3D4}">
      <dsp:nvSpPr>
        <dsp:cNvPr id="0" name=""/>
        <dsp:cNvSpPr/>
      </dsp:nvSpPr>
      <dsp:spPr>
        <a:xfrm>
          <a:off x="2307716" y="488547"/>
          <a:ext cx="2243251" cy="2243246"/>
        </a:xfrm>
        <a:prstGeom prst="ellipse">
          <a:avLst/>
        </a:prstGeom>
        <a:solidFill>
          <a:schemeClr val="accent5">
            <a:lumMod val="40000"/>
            <a:lumOff val="6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8288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ln>
                <a:noFill/>
              </a:ln>
              <a:solidFill>
                <a:schemeClr val="tx2"/>
              </a:solidFill>
            </a:rPr>
            <a:t>Cinema, music, and cultural production</a:t>
          </a:r>
        </a:p>
      </dsp:txBody>
      <dsp:txXfrm>
        <a:off x="2636233" y="817063"/>
        <a:ext cx="1586217" cy="1586214"/>
      </dsp:txXfrm>
    </dsp:sp>
    <dsp:sp modelId="{208BF5C4-3B73-4EE3-9F73-7322E7A74316}">
      <dsp:nvSpPr>
        <dsp:cNvPr id="0" name=""/>
        <dsp:cNvSpPr/>
      </dsp:nvSpPr>
      <dsp:spPr>
        <a:xfrm>
          <a:off x="3461232" y="1984668"/>
          <a:ext cx="2243251" cy="2243246"/>
        </a:xfrm>
        <a:prstGeom prst="ellipse">
          <a:avLst/>
        </a:prstGeom>
        <a:solidFill>
          <a:schemeClr val="accent1">
            <a:lumMod val="60000"/>
            <a:lumOff val="4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27432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ln>
                <a:noFill/>
              </a:ln>
              <a:solidFill>
                <a:schemeClr val="tx2"/>
              </a:solidFill>
            </a:rPr>
            <a:t>Southern California studies, including border regions</a:t>
          </a:r>
        </a:p>
      </dsp:txBody>
      <dsp:txXfrm>
        <a:off x="3789749" y="2313184"/>
        <a:ext cx="1586217" cy="1586214"/>
      </dsp:txXfrm>
    </dsp:sp>
    <dsp:sp modelId="{CE1502C8-6648-4BBD-A0FC-7C7875391E84}">
      <dsp:nvSpPr>
        <dsp:cNvPr id="0" name=""/>
        <dsp:cNvSpPr/>
      </dsp:nvSpPr>
      <dsp:spPr>
        <a:xfrm>
          <a:off x="4614748" y="488547"/>
          <a:ext cx="2243251" cy="2243246"/>
        </a:xfrm>
        <a:prstGeom prst="ellipse">
          <a:avLst/>
        </a:prstGeom>
        <a:solidFill>
          <a:schemeClr val="accent4">
            <a:lumMod val="40000"/>
            <a:lumOff val="6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ln>
                <a:noFill/>
              </a:ln>
              <a:solidFill>
                <a:schemeClr val="tx2"/>
              </a:solidFill>
            </a:rPr>
            <a:t>LGBTQ history and cultures</a:t>
          </a:r>
        </a:p>
      </dsp:txBody>
      <dsp:txXfrm>
        <a:off x="4943265" y="817063"/>
        <a:ext cx="1586217" cy="1586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C00A1-7006-49BF-9ED1-46129E62EC98}">
      <dsp:nvSpPr>
        <dsp:cNvPr id="0" name=""/>
        <dsp:cNvSpPr/>
      </dsp:nvSpPr>
      <dsp:spPr>
        <a:xfrm>
          <a:off x="1070768" y="0"/>
          <a:ext cx="4716463" cy="4716463"/>
        </a:xfrm>
        <a:prstGeom prst="ellipse">
          <a:avLst/>
        </a:prstGeom>
        <a:solidFill>
          <a:schemeClr val="accent1">
            <a:lumMod val="60000"/>
            <a:lumOff val="4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ln>
                <a:noFill/>
              </a:ln>
              <a:solidFill>
                <a:schemeClr val="tx2"/>
              </a:solidFill>
            </a:rPr>
            <a:t>Southern California studies, including border regions</a:t>
          </a:r>
        </a:p>
      </dsp:txBody>
      <dsp:txXfrm>
        <a:off x="1761478" y="690710"/>
        <a:ext cx="3335043" cy="33350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382"/>
          </a:xfrm>
          <a:prstGeom prst="rect">
            <a:avLst/>
          </a:prstGeom>
        </p:spPr>
        <p:txBody>
          <a:bodyPr vert="horz" lIns="91016" tIns="45509" rIns="91016" bIns="4550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382"/>
          </a:xfrm>
          <a:prstGeom prst="rect">
            <a:avLst/>
          </a:prstGeom>
        </p:spPr>
        <p:txBody>
          <a:bodyPr vert="horz" lIns="91016" tIns="45509" rIns="91016" bIns="45509" rtlCol="0"/>
          <a:lstStyle>
            <a:lvl1pPr algn="r">
              <a:defRPr sz="1200"/>
            </a:lvl1pPr>
          </a:lstStyle>
          <a:p>
            <a:fld id="{88742797-E78E-4B62-9BAF-06E79C0B24D5}" type="datetimeFigureOut">
              <a:rPr lang="en-US" smtClean="0"/>
              <a:t>9/16/2018</a:t>
            </a:fld>
            <a:endParaRPr lang="en-US" dirty="0"/>
          </a:p>
        </p:txBody>
      </p:sp>
      <p:sp>
        <p:nvSpPr>
          <p:cNvPr id="4" name="Footer Placeholder 3"/>
          <p:cNvSpPr>
            <a:spLocks noGrp="1"/>
          </p:cNvSpPr>
          <p:nvPr>
            <p:ph type="ftr" sz="quarter" idx="2"/>
          </p:nvPr>
        </p:nvSpPr>
        <p:spPr>
          <a:xfrm>
            <a:off x="0" y="8685620"/>
            <a:ext cx="2971800" cy="458382"/>
          </a:xfrm>
          <a:prstGeom prst="rect">
            <a:avLst/>
          </a:prstGeom>
        </p:spPr>
        <p:txBody>
          <a:bodyPr vert="horz" lIns="91016" tIns="45509" rIns="91016" bIns="4550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620"/>
            <a:ext cx="2971800" cy="458382"/>
          </a:xfrm>
          <a:prstGeom prst="rect">
            <a:avLst/>
          </a:prstGeom>
        </p:spPr>
        <p:txBody>
          <a:bodyPr vert="horz" lIns="91016" tIns="45509" rIns="91016" bIns="45509" rtlCol="0" anchor="b"/>
          <a:lstStyle>
            <a:lvl1pPr algn="r">
              <a:defRPr sz="1200"/>
            </a:lvl1pPr>
          </a:lstStyle>
          <a:p>
            <a:fld id="{D13DDBCC-82C4-4C4E-9A1E-CCFD92A1496D}" type="slidenum">
              <a:rPr lang="en-US" smtClean="0"/>
              <a:t>‹#›</a:t>
            </a:fld>
            <a:endParaRPr lang="en-US" dirty="0"/>
          </a:p>
        </p:txBody>
      </p:sp>
    </p:spTree>
    <p:extLst>
      <p:ext uri="{BB962C8B-B14F-4D97-AF65-F5344CB8AC3E}">
        <p14:creationId xmlns:p14="http://schemas.microsoft.com/office/powerpoint/2010/main" val="3717984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89705" tIns="44852" rIns="89705" bIns="44852"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89705" tIns="44852" rIns="89705" bIns="44852" rtlCol="0"/>
          <a:lstStyle>
            <a:lvl1pPr algn="r">
              <a:defRPr sz="1200"/>
            </a:lvl1pPr>
          </a:lstStyle>
          <a:p>
            <a:fld id="{E40F70C0-2FE5-4785-A43E-8D039070DD1E}" type="datetimeFigureOut">
              <a:rPr lang="en-US" smtClean="0"/>
              <a:pPr/>
              <a:t>9/16/2018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89705" tIns="44852" rIns="89705" bIns="44852"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89705" tIns="44852" rIns="89705" bIns="448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89705" tIns="44852" rIns="89705" bIns="448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89705" tIns="44852" rIns="89705" bIns="44852" rtlCol="0" anchor="b"/>
          <a:lstStyle>
            <a:lvl1pPr algn="r">
              <a:defRPr sz="1200"/>
            </a:lvl1pPr>
          </a:lstStyle>
          <a:p>
            <a:fld id="{6DD2D685-9212-46E1-AFD3-CF3618AE9237}" type="slidenum">
              <a:rPr lang="en-US" smtClean="0"/>
              <a:pPr/>
              <a:t>‹#›</a:t>
            </a:fld>
            <a:endParaRPr lang="en-US" dirty="0"/>
          </a:p>
        </p:txBody>
      </p:sp>
    </p:spTree>
    <p:extLst>
      <p:ext uri="{BB962C8B-B14F-4D97-AF65-F5344CB8AC3E}">
        <p14:creationId xmlns:p14="http://schemas.microsoft.com/office/powerpoint/2010/main" val="268583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a:t>
            </a:fld>
            <a:endParaRPr lang="en-US" dirty="0"/>
          </a:p>
        </p:txBody>
      </p:sp>
    </p:spTree>
    <p:extLst>
      <p:ext uri="{BB962C8B-B14F-4D97-AF65-F5344CB8AC3E}">
        <p14:creationId xmlns:p14="http://schemas.microsoft.com/office/powerpoint/2010/main" val="73145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10</a:t>
            </a:fld>
            <a:endParaRPr lang="en-US" dirty="0"/>
          </a:p>
        </p:txBody>
      </p:sp>
    </p:spTree>
    <p:extLst>
      <p:ext uri="{BB962C8B-B14F-4D97-AF65-F5344CB8AC3E}">
        <p14:creationId xmlns:p14="http://schemas.microsoft.com/office/powerpoint/2010/main" val="3147801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11</a:t>
            </a:fld>
            <a:endParaRPr lang="en-US" dirty="0"/>
          </a:p>
        </p:txBody>
      </p:sp>
    </p:spTree>
    <p:extLst>
      <p:ext uri="{BB962C8B-B14F-4D97-AF65-F5344CB8AC3E}">
        <p14:creationId xmlns:p14="http://schemas.microsoft.com/office/powerpoint/2010/main" val="254647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12</a:t>
            </a:fld>
            <a:endParaRPr lang="en-US" dirty="0"/>
          </a:p>
        </p:txBody>
      </p:sp>
    </p:spTree>
    <p:extLst>
      <p:ext uri="{BB962C8B-B14F-4D97-AF65-F5344CB8AC3E}">
        <p14:creationId xmlns:p14="http://schemas.microsoft.com/office/powerpoint/2010/main" val="143978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13</a:t>
            </a:fld>
            <a:endParaRPr lang="en-US" dirty="0"/>
          </a:p>
        </p:txBody>
      </p:sp>
    </p:spTree>
    <p:extLst>
      <p:ext uri="{BB962C8B-B14F-4D97-AF65-F5344CB8AC3E}">
        <p14:creationId xmlns:p14="http://schemas.microsoft.com/office/powerpoint/2010/main" val="85144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14</a:t>
            </a:fld>
            <a:endParaRPr lang="en-US" dirty="0"/>
          </a:p>
        </p:txBody>
      </p:sp>
    </p:spTree>
    <p:extLst>
      <p:ext uri="{BB962C8B-B14F-4D97-AF65-F5344CB8AC3E}">
        <p14:creationId xmlns:p14="http://schemas.microsoft.com/office/powerpoint/2010/main" val="439681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15</a:t>
            </a:fld>
            <a:endParaRPr lang="en-US" dirty="0"/>
          </a:p>
        </p:txBody>
      </p:sp>
    </p:spTree>
    <p:extLst>
      <p:ext uri="{BB962C8B-B14F-4D97-AF65-F5344CB8AC3E}">
        <p14:creationId xmlns:p14="http://schemas.microsoft.com/office/powerpoint/2010/main" val="120880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16</a:t>
            </a:fld>
            <a:endParaRPr lang="en-US" dirty="0"/>
          </a:p>
        </p:txBody>
      </p:sp>
    </p:spTree>
    <p:extLst>
      <p:ext uri="{BB962C8B-B14F-4D97-AF65-F5344CB8AC3E}">
        <p14:creationId xmlns:p14="http://schemas.microsoft.com/office/powerpoint/2010/main" val="154749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17</a:t>
            </a:fld>
            <a:endParaRPr lang="en-US" dirty="0"/>
          </a:p>
        </p:txBody>
      </p:sp>
    </p:spTree>
    <p:extLst>
      <p:ext uri="{BB962C8B-B14F-4D97-AF65-F5344CB8AC3E}">
        <p14:creationId xmlns:p14="http://schemas.microsoft.com/office/powerpoint/2010/main" val="138022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2</a:t>
            </a:fld>
            <a:endParaRPr lang="en-US" dirty="0"/>
          </a:p>
        </p:txBody>
      </p:sp>
    </p:spTree>
    <p:extLst>
      <p:ext uri="{BB962C8B-B14F-4D97-AF65-F5344CB8AC3E}">
        <p14:creationId xmlns:p14="http://schemas.microsoft.com/office/powerpoint/2010/main" val="322372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3</a:t>
            </a:fld>
            <a:endParaRPr lang="en-US" dirty="0"/>
          </a:p>
        </p:txBody>
      </p:sp>
    </p:spTree>
    <p:extLst>
      <p:ext uri="{BB962C8B-B14F-4D97-AF65-F5344CB8AC3E}">
        <p14:creationId xmlns:p14="http://schemas.microsoft.com/office/powerpoint/2010/main" val="147704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4</a:t>
            </a:fld>
            <a:endParaRPr lang="en-US" dirty="0"/>
          </a:p>
        </p:txBody>
      </p:sp>
    </p:spTree>
    <p:extLst>
      <p:ext uri="{BB962C8B-B14F-4D97-AF65-F5344CB8AC3E}">
        <p14:creationId xmlns:p14="http://schemas.microsoft.com/office/powerpoint/2010/main" val="370141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5</a:t>
            </a:fld>
            <a:endParaRPr lang="en-US" dirty="0"/>
          </a:p>
        </p:txBody>
      </p:sp>
    </p:spTree>
    <p:extLst>
      <p:ext uri="{BB962C8B-B14F-4D97-AF65-F5344CB8AC3E}">
        <p14:creationId xmlns:p14="http://schemas.microsoft.com/office/powerpoint/2010/main" val="3890349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6</a:t>
            </a:fld>
            <a:endParaRPr lang="en-US" dirty="0"/>
          </a:p>
        </p:txBody>
      </p:sp>
    </p:spTree>
    <p:extLst>
      <p:ext uri="{BB962C8B-B14F-4D97-AF65-F5344CB8AC3E}">
        <p14:creationId xmlns:p14="http://schemas.microsoft.com/office/powerpoint/2010/main" val="304885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7</a:t>
            </a:fld>
            <a:endParaRPr lang="en-US" dirty="0"/>
          </a:p>
        </p:txBody>
      </p:sp>
    </p:spTree>
    <p:extLst>
      <p:ext uri="{BB962C8B-B14F-4D97-AF65-F5344CB8AC3E}">
        <p14:creationId xmlns:p14="http://schemas.microsoft.com/office/powerpoint/2010/main" val="408207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8</a:t>
            </a:fld>
            <a:endParaRPr lang="en-US" dirty="0"/>
          </a:p>
        </p:txBody>
      </p:sp>
    </p:spTree>
    <p:extLst>
      <p:ext uri="{BB962C8B-B14F-4D97-AF65-F5344CB8AC3E}">
        <p14:creationId xmlns:p14="http://schemas.microsoft.com/office/powerpoint/2010/main" val="2019746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2D685-9212-46E1-AFD3-CF3618AE9237}" type="slidenum">
              <a:rPr lang="en-US" smtClean="0"/>
              <a:pPr/>
              <a:t>9</a:t>
            </a:fld>
            <a:endParaRPr lang="en-US" dirty="0"/>
          </a:p>
        </p:txBody>
      </p:sp>
    </p:spTree>
    <p:extLst>
      <p:ext uri="{BB962C8B-B14F-4D97-AF65-F5344CB8AC3E}">
        <p14:creationId xmlns:p14="http://schemas.microsoft.com/office/powerpoint/2010/main" val="4269324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266B8F-D2D3-594A-9083-99FD31BAB14F}" type="slidenum">
              <a:rPr lang="en-US" smtClean="0"/>
              <a:pPr/>
              <a:t>‹#›</a:t>
            </a:fld>
            <a:endParaRPr lang="en-US" dirty="0"/>
          </a:p>
        </p:txBody>
      </p:sp>
      <p:sp>
        <p:nvSpPr>
          <p:cNvPr id="7" name="Rectangle 6"/>
          <p:cNvSpPr/>
          <p:nvPr userDrawn="1"/>
        </p:nvSpPr>
        <p:spPr>
          <a:xfrm>
            <a:off x="0" y="5803900"/>
            <a:ext cx="12192000" cy="1052718"/>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dirty="0"/>
          </a:p>
        </p:txBody>
      </p:sp>
      <p:sp>
        <p:nvSpPr>
          <p:cNvPr id="8" name="Rectangle 7"/>
          <p:cNvSpPr/>
          <p:nvPr userDrawn="1"/>
        </p:nvSpPr>
        <p:spPr>
          <a:xfrm flipV="1">
            <a:off x="0" y="5778500"/>
            <a:ext cx="12192000" cy="50800"/>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pic>
        <p:nvPicPr>
          <p:cNvPr id="12" name="Picture 11" descr="1-lineWordmark_GoldOnCard_NoB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74" y="6249576"/>
            <a:ext cx="1822126" cy="154821"/>
          </a:xfrm>
          <a:prstGeom prst="rect">
            <a:avLst/>
          </a:prstGeom>
        </p:spPr>
      </p:pic>
      <p:pic>
        <p:nvPicPr>
          <p:cNvPr id="13" name="Picture 12" descr="Libraries-GoldOnCard.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180" y="6078162"/>
            <a:ext cx="2171700" cy="542925"/>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87412"/>
          </a:xfrm>
        </p:spPr>
        <p:txBody>
          <a:bodyPr/>
          <a:lstStyle>
            <a:lvl1pPr algn="l">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740134" y="1219203"/>
            <a:ext cx="9842266" cy="4525963"/>
          </a:xfrm>
        </p:spPr>
        <p:txBody>
          <a:bodyPr/>
          <a:lstStyle>
            <a:lvl1pPr>
              <a:spcBef>
                <a:spcPts val="1200"/>
              </a:spcBef>
              <a:buFont typeface="Wingdings" pitchFamily="2" charset="2"/>
              <a:buChar char="§"/>
              <a:defRPr baseline="0">
                <a:solidFill>
                  <a:schemeClr val="tx2"/>
                </a:solidFill>
                <a:latin typeface="Times New Roman" pitchFamily="18" charset="0"/>
                <a:cs typeface="Times New Roman" pitchFamily="18" charset="0"/>
              </a:defRPr>
            </a:lvl1pPr>
            <a:lvl2pPr>
              <a:spcBef>
                <a:spcPts val="1200"/>
              </a:spcBef>
              <a:buFont typeface="Wingdings" pitchFamily="2" charset="2"/>
              <a:buChar char="§"/>
              <a:defRPr baseline="0">
                <a:solidFill>
                  <a:schemeClr val="tx2"/>
                </a:solidFill>
                <a:latin typeface="Times New Roman" pitchFamily="18" charset="0"/>
                <a:cs typeface="Times New Roman" pitchFamily="18" charset="0"/>
              </a:defRPr>
            </a:lvl2pPr>
            <a:lvl3pPr>
              <a:spcBef>
                <a:spcPts val="1200"/>
              </a:spcBef>
              <a:buFont typeface="Wingdings" pitchFamily="2" charset="2"/>
              <a:buChar char="§"/>
              <a:defRPr baseline="0">
                <a:solidFill>
                  <a:schemeClr val="tx2"/>
                </a:solidFill>
                <a:latin typeface="Times New Roman" pitchFamily="18" charset="0"/>
                <a:cs typeface="Times New Roman" pitchFamily="18" charset="0"/>
              </a:defRPr>
            </a:lvl3pPr>
            <a:lvl4pPr>
              <a:spcBef>
                <a:spcPts val="1200"/>
              </a:spcBef>
              <a:buFont typeface="Wingdings" pitchFamily="2" charset="2"/>
              <a:buChar char="§"/>
              <a:defRPr baseline="0">
                <a:solidFill>
                  <a:schemeClr val="tx2"/>
                </a:solidFill>
                <a:latin typeface="Times New Roman" pitchFamily="18" charset="0"/>
                <a:cs typeface="Times New Roman" pitchFamily="18" charset="0"/>
              </a:defRPr>
            </a:lvl4pPr>
            <a:lvl5pPr>
              <a:spcBef>
                <a:spcPts val="1200"/>
              </a:spcBef>
              <a:buFont typeface="Wingdings" pitchFamily="2" charset="2"/>
              <a:buChar char="§"/>
              <a:defRPr baseline="0">
                <a:solidFill>
                  <a:schemeClr val="tx2"/>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266B8F-D2D3-594A-9083-99FD31BAB14F}" type="slidenum">
              <a:rPr lang="en-US" smtClean="0"/>
              <a:pPr/>
              <a:t>‹#›</a:t>
            </a:fld>
            <a:endParaRPr lang="en-US" dirty="0"/>
          </a:p>
        </p:txBody>
      </p:sp>
      <p:sp>
        <p:nvSpPr>
          <p:cNvPr id="7" name="Rectangle 6"/>
          <p:cNvSpPr/>
          <p:nvPr userDrawn="1"/>
        </p:nvSpPr>
        <p:spPr>
          <a:xfrm>
            <a:off x="0" y="5803900"/>
            <a:ext cx="12192000" cy="1052718"/>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dirty="0"/>
          </a:p>
        </p:txBody>
      </p:sp>
      <p:sp>
        <p:nvSpPr>
          <p:cNvPr id="11" name="Rectangle 10"/>
          <p:cNvSpPr/>
          <p:nvPr userDrawn="1"/>
        </p:nvSpPr>
        <p:spPr>
          <a:xfrm flipV="1">
            <a:off x="0" y="5783580"/>
            <a:ext cx="12192000" cy="45719"/>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pic>
        <p:nvPicPr>
          <p:cNvPr id="12" name="Picture 11" descr="1-lineWordmark_GoldOnCard_NoB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74" y="6249576"/>
            <a:ext cx="1822126" cy="154821"/>
          </a:xfrm>
          <a:prstGeom prst="rect">
            <a:avLst/>
          </a:prstGeom>
        </p:spPr>
      </p:pic>
      <p:pic>
        <p:nvPicPr>
          <p:cNvPr id="13" name="Picture 12" descr="Libraries-GoldOnCard.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180" y="6078162"/>
            <a:ext cx="2171700" cy="542925"/>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7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266B8F-D2D3-594A-9083-99FD31BAB14F}" type="slidenum">
              <a:rPr lang="en-US" smtClean="0"/>
              <a:pPr/>
              <a:t>‹#›</a:t>
            </a:fld>
            <a:endParaRPr lang="en-US" dirty="0"/>
          </a:p>
        </p:txBody>
      </p:sp>
      <p:sp>
        <p:nvSpPr>
          <p:cNvPr id="7" name="Rectangle 6"/>
          <p:cNvSpPr/>
          <p:nvPr userDrawn="1"/>
        </p:nvSpPr>
        <p:spPr>
          <a:xfrm>
            <a:off x="0" y="5803900"/>
            <a:ext cx="12192000" cy="1052718"/>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800" dirty="0"/>
          </a:p>
        </p:txBody>
      </p:sp>
      <p:sp>
        <p:nvSpPr>
          <p:cNvPr id="8" name="Rectangle 7"/>
          <p:cNvSpPr/>
          <p:nvPr userDrawn="1"/>
        </p:nvSpPr>
        <p:spPr>
          <a:xfrm flipV="1">
            <a:off x="0" y="5778500"/>
            <a:ext cx="12192000" cy="50800"/>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pic>
        <p:nvPicPr>
          <p:cNvPr id="11" name="Picture 10" descr="1-lineWordmark_GoldOnCard_NoB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74" y="6249576"/>
            <a:ext cx="1822126" cy="154821"/>
          </a:xfrm>
          <a:prstGeom prst="rect">
            <a:avLst/>
          </a:prstGeom>
        </p:spPr>
      </p:pic>
      <p:pic>
        <p:nvPicPr>
          <p:cNvPr id="12" name="Picture 11" descr="Libraries-GoldOnCard.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180" y="6078162"/>
            <a:ext cx="2171700" cy="542925"/>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5F1E1-FC27-DE43-B6A4-9B89A0394D6B}" type="datetimeFigureOut">
              <a:rPr lang="en-US" smtClean="0"/>
              <a:pPr/>
              <a:t>9/16/2018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266B8F-D2D3-594A-9083-99FD31BAB14F}"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5F1E1-FC27-DE43-B6A4-9B89A0394D6B}" type="datetimeFigureOut">
              <a:rPr lang="en-US" smtClean="0"/>
              <a:pPr/>
              <a:t>9/16/2018</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66B8F-D2D3-594A-9083-99FD31BAB14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1" r:id="rId20"/>
  </p:sldLayoutIdLst>
  <p:transition>
    <p:fade/>
  </p:transition>
  <p:txStyles>
    <p:titleStyle>
      <a:lvl1pPr algn="l"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hmcharg@usc.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kcet.org/shows/lost-la" TargetMode="External"/><Relationship Id="rId4" Type="http://schemas.openxmlformats.org/officeDocument/2006/relationships/hyperlink" Target="https://libraries.us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it.ly/2p2eGB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it.ly/2MlL4I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bit.ly/2p2eGBC"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bit.ly/2CRo3hr"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18110" y="293688"/>
            <a:ext cx="5105400" cy="3516312"/>
          </a:xfrm>
          <a:prstGeom prst="rect">
            <a:avLst/>
          </a:prstGeom>
        </p:spPr>
        <p:txBody>
          <a:bodyPr vert="horz" lIns="91440" tIns="45720" rIns="91440" bIns="45720" rtlCol="0" anchor="ctr">
            <a:normAutofit/>
          </a:bodyPr>
          <a:lstStyle/>
          <a:p>
            <a:pPr algn="r">
              <a:spcBef>
                <a:spcPct val="0"/>
              </a:spcBef>
              <a:defRPr/>
            </a:pPr>
            <a:r>
              <a:rPr lang="en-US" sz="5400" b="1" dirty="0">
                <a:latin typeface="Arial"/>
                <a:ea typeface="+mj-ea"/>
                <a:cs typeface="Arial"/>
              </a:rPr>
              <a:t>Opening the Network</a:t>
            </a:r>
          </a:p>
          <a:p>
            <a:pPr algn="r">
              <a:spcBef>
                <a:spcPct val="0"/>
              </a:spcBef>
              <a:defRPr/>
            </a:pPr>
            <a:r>
              <a:rPr lang="en-US" sz="5400" b="1" dirty="0">
                <a:latin typeface="Arial"/>
                <a:ea typeface="+mj-ea"/>
                <a:cs typeface="Arial"/>
              </a:rPr>
              <a:t>to Less-Visible Histories</a:t>
            </a:r>
          </a:p>
        </p:txBody>
      </p:sp>
      <p:sp>
        <p:nvSpPr>
          <p:cNvPr id="4" name="Title 1">
            <a:extLst>
              <a:ext uri="{FF2B5EF4-FFF2-40B4-BE49-F238E27FC236}">
                <a16:creationId xmlns:a16="http://schemas.microsoft.com/office/drawing/2014/main" id="{AFF00724-0320-43BD-A837-FD175C484573}"/>
              </a:ext>
            </a:extLst>
          </p:cNvPr>
          <p:cNvSpPr txBox="1">
            <a:spLocks/>
          </p:cNvSpPr>
          <p:nvPr/>
        </p:nvSpPr>
        <p:spPr>
          <a:xfrm>
            <a:off x="266164" y="3690410"/>
            <a:ext cx="4957346" cy="1646032"/>
          </a:xfrm>
          <a:prstGeom prst="rect">
            <a:avLst/>
          </a:prstGeom>
        </p:spPr>
        <p:txBody>
          <a:bodyPr vert="horz" lIns="91440" tIns="45720" rIns="91440" bIns="45720" rtlCol="0" anchor="ctr">
            <a:normAutofit fontScale="77500" lnSpcReduction="20000"/>
          </a:bodyPr>
          <a:lstStyle/>
          <a:p>
            <a:pPr algn="r">
              <a:spcBef>
                <a:spcPct val="0"/>
              </a:spcBef>
              <a:defRPr/>
            </a:pPr>
            <a:r>
              <a:rPr lang="en-US" sz="2600" dirty="0">
                <a:latin typeface="Arial"/>
                <a:ea typeface="+mj-ea"/>
                <a:cs typeface="Arial"/>
              </a:rPr>
              <a:t>Catherine Quinlan</a:t>
            </a:r>
          </a:p>
          <a:p>
            <a:pPr algn="r">
              <a:spcBef>
                <a:spcPct val="0"/>
              </a:spcBef>
              <a:defRPr/>
            </a:pPr>
            <a:r>
              <a:rPr lang="en-US" sz="2600" dirty="0">
                <a:latin typeface="Arial"/>
                <a:ea typeface="+mj-ea"/>
                <a:cs typeface="Arial"/>
              </a:rPr>
              <a:t>Dean of the USC Libraries</a:t>
            </a:r>
          </a:p>
          <a:p>
            <a:pPr algn="r">
              <a:spcBef>
                <a:spcPct val="0"/>
              </a:spcBef>
              <a:defRPr/>
            </a:pPr>
            <a:endParaRPr lang="en-US" sz="2600" dirty="0">
              <a:latin typeface="Arial"/>
              <a:ea typeface="+mj-ea"/>
              <a:cs typeface="Arial"/>
            </a:endParaRPr>
          </a:p>
          <a:p>
            <a:pPr algn="r">
              <a:spcBef>
                <a:spcPct val="0"/>
              </a:spcBef>
              <a:defRPr/>
            </a:pPr>
            <a:r>
              <a:rPr lang="en-US" sz="2600" dirty="0">
                <a:latin typeface="Arial"/>
                <a:ea typeface="+mj-ea"/>
                <a:cs typeface="Arial"/>
              </a:rPr>
              <a:t>Hugh McHarg</a:t>
            </a:r>
          </a:p>
          <a:p>
            <a:pPr algn="r">
              <a:spcBef>
                <a:spcPct val="0"/>
              </a:spcBef>
              <a:defRPr/>
            </a:pPr>
            <a:r>
              <a:rPr lang="en-US" sz="2600" dirty="0">
                <a:latin typeface="Arial"/>
                <a:ea typeface="+mj-ea"/>
                <a:cs typeface="Arial"/>
              </a:rPr>
              <a:t>Associate Dean for Strategic Initiatives</a:t>
            </a:r>
          </a:p>
        </p:txBody>
      </p:sp>
      <p:pic>
        <p:nvPicPr>
          <p:cNvPr id="9" name="Picture 8">
            <a:extLst>
              <a:ext uri="{FF2B5EF4-FFF2-40B4-BE49-F238E27FC236}">
                <a16:creationId xmlns:a16="http://schemas.microsoft.com/office/drawing/2014/main" id="{E61EF1EA-44BF-4BF6-86C0-AE5714F3F05A}"/>
              </a:ext>
            </a:extLst>
          </p:cNvPr>
          <p:cNvPicPr>
            <a:picLocks noChangeAspect="1"/>
          </p:cNvPicPr>
          <p:nvPr/>
        </p:nvPicPr>
        <p:blipFill rotWithShape="1">
          <a:blip r:embed="rId3"/>
          <a:srcRect l="21625" t="16889" r="23000" b="17333"/>
          <a:stretch/>
        </p:blipFill>
        <p:spPr>
          <a:xfrm>
            <a:off x="5295364" y="594360"/>
            <a:ext cx="6751320" cy="4511040"/>
          </a:xfrm>
          <a:prstGeom prst="rect">
            <a:avLst/>
          </a:prstGeom>
        </p:spPr>
      </p:pic>
    </p:spTree>
    <p:extLst>
      <p:ext uri="{BB962C8B-B14F-4D97-AF65-F5344CB8AC3E}">
        <p14:creationId xmlns:p14="http://schemas.microsoft.com/office/powerpoint/2010/main" val="171130957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AADB-8A68-463C-A12B-460940061F48}"/>
              </a:ext>
            </a:extLst>
          </p:cNvPr>
          <p:cNvSpPr>
            <a:spLocks noGrp="1"/>
          </p:cNvSpPr>
          <p:nvPr>
            <p:ph type="title"/>
          </p:nvPr>
        </p:nvSpPr>
        <p:spPr/>
        <p:txBody>
          <a:bodyPr/>
          <a:lstStyle/>
          <a:p>
            <a:r>
              <a:rPr lang="en-US" dirty="0"/>
              <a:t>Funding Partners</a:t>
            </a:r>
          </a:p>
        </p:txBody>
      </p:sp>
      <p:pic>
        <p:nvPicPr>
          <p:cNvPr id="2050" name="Picture 2" descr="California State Library logo">
            <a:extLst>
              <a:ext uri="{FF2B5EF4-FFF2-40B4-BE49-F238E27FC236}">
                <a16:creationId xmlns:a16="http://schemas.microsoft.com/office/drawing/2014/main" id="{B66CA0DB-6495-4BAD-9659-A03202C07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924" y="2544955"/>
            <a:ext cx="4179570" cy="9686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CC9A75-6D51-48AB-977D-F1A39308D30A}"/>
              </a:ext>
            </a:extLst>
          </p:cNvPr>
          <p:cNvPicPr>
            <a:picLocks noChangeAspect="1"/>
          </p:cNvPicPr>
          <p:nvPr/>
        </p:nvPicPr>
        <p:blipFill rotWithShape="1">
          <a:blip r:embed="rId4"/>
          <a:srcRect t="6889" r="79500" b="80171"/>
          <a:stretch/>
        </p:blipFill>
        <p:spPr>
          <a:xfrm>
            <a:off x="215103" y="2544955"/>
            <a:ext cx="3406998" cy="1209674"/>
          </a:xfrm>
          <a:prstGeom prst="rect">
            <a:avLst/>
          </a:prstGeom>
        </p:spPr>
      </p:pic>
      <p:pic>
        <p:nvPicPr>
          <p:cNvPr id="8" name="Picture 7">
            <a:extLst>
              <a:ext uri="{FF2B5EF4-FFF2-40B4-BE49-F238E27FC236}">
                <a16:creationId xmlns:a16="http://schemas.microsoft.com/office/drawing/2014/main" id="{291763B2-5BBA-4865-8A00-E5E0882AABC8}"/>
              </a:ext>
            </a:extLst>
          </p:cNvPr>
          <p:cNvPicPr>
            <a:picLocks noChangeAspect="1"/>
          </p:cNvPicPr>
          <p:nvPr/>
        </p:nvPicPr>
        <p:blipFill rotWithShape="1">
          <a:blip r:embed="rId5"/>
          <a:srcRect l="17625" t="6223" r="62969" b="80837"/>
          <a:stretch/>
        </p:blipFill>
        <p:spPr>
          <a:xfrm>
            <a:off x="8416557" y="2460377"/>
            <a:ext cx="3333483" cy="1250279"/>
          </a:xfrm>
          <a:prstGeom prst="rect">
            <a:avLst/>
          </a:prstGeom>
        </p:spPr>
      </p:pic>
    </p:spTree>
    <p:extLst>
      <p:ext uri="{BB962C8B-B14F-4D97-AF65-F5344CB8AC3E}">
        <p14:creationId xmlns:p14="http://schemas.microsoft.com/office/powerpoint/2010/main" val="23049952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4ACB-3554-4801-B620-381A6E3ADD26}"/>
              </a:ext>
            </a:extLst>
          </p:cNvPr>
          <p:cNvSpPr>
            <a:spLocks noGrp="1"/>
          </p:cNvSpPr>
          <p:nvPr>
            <p:ph type="title"/>
          </p:nvPr>
        </p:nvSpPr>
        <p:spPr/>
        <p:txBody>
          <a:bodyPr/>
          <a:lstStyle/>
          <a:p>
            <a:r>
              <a:rPr lang="en-US" dirty="0"/>
              <a:t>Southern California Archives Census</a:t>
            </a:r>
          </a:p>
        </p:txBody>
      </p:sp>
      <p:sp>
        <p:nvSpPr>
          <p:cNvPr id="3" name="Content Placeholder 2">
            <a:extLst>
              <a:ext uri="{FF2B5EF4-FFF2-40B4-BE49-F238E27FC236}">
                <a16:creationId xmlns:a16="http://schemas.microsoft.com/office/drawing/2014/main" id="{37849395-DA7E-4DC3-9210-C371D4F52899}"/>
              </a:ext>
            </a:extLst>
          </p:cNvPr>
          <p:cNvSpPr>
            <a:spLocks noGrp="1"/>
          </p:cNvSpPr>
          <p:nvPr>
            <p:ph idx="1"/>
          </p:nvPr>
        </p:nvSpPr>
        <p:spPr/>
        <p:txBody>
          <a:bodyPr>
            <a:normAutofit fontScale="85000" lnSpcReduction="20000"/>
          </a:bodyPr>
          <a:lstStyle/>
          <a:p>
            <a:r>
              <a:rPr lang="en-US" dirty="0"/>
              <a:t>L.A. as Subject</a:t>
            </a:r>
          </a:p>
          <a:p>
            <a:pPr lvl="1"/>
            <a:r>
              <a:rPr lang="en-US" dirty="0"/>
              <a:t>230 libraries, museums, archives, private collections</a:t>
            </a:r>
          </a:p>
          <a:p>
            <a:pPr lvl="1"/>
            <a:r>
              <a:rPr lang="en-US" dirty="0"/>
              <a:t>Surfacing “less-visible” histories fundamental to its charter</a:t>
            </a:r>
          </a:p>
          <a:p>
            <a:r>
              <a:rPr lang="en-US" dirty="0"/>
              <a:t>2020 marks its 25</a:t>
            </a:r>
            <a:r>
              <a:rPr lang="en-US" baseline="30000" dirty="0"/>
              <a:t>th</a:t>
            </a:r>
            <a:r>
              <a:rPr lang="en-US" dirty="0"/>
              <a:t> birthday</a:t>
            </a:r>
          </a:p>
          <a:p>
            <a:r>
              <a:rPr lang="en-US" dirty="0"/>
              <a:t>Haven’t had a programmatic, region-wide, on-the-ground exploration of new collections since the 1990s</a:t>
            </a:r>
          </a:p>
          <a:p>
            <a:r>
              <a:rPr lang="en-US" dirty="0"/>
              <a:t>California State Library funding:</a:t>
            </a:r>
          </a:p>
          <a:p>
            <a:pPr lvl="1"/>
            <a:r>
              <a:rPr lang="en-US" dirty="0"/>
              <a:t>Archivist position to identify collections that support Southern California historical scholarship</a:t>
            </a:r>
          </a:p>
          <a:p>
            <a:pPr lvl="1"/>
            <a:r>
              <a:rPr lang="en-US" dirty="0"/>
              <a:t>An updated directory integrated with the L.A. as Subject web presence</a:t>
            </a:r>
          </a:p>
          <a:p>
            <a:endParaRPr lang="en-US" dirty="0"/>
          </a:p>
        </p:txBody>
      </p:sp>
    </p:spTree>
    <p:extLst>
      <p:ext uri="{BB962C8B-B14F-4D97-AF65-F5344CB8AC3E}">
        <p14:creationId xmlns:p14="http://schemas.microsoft.com/office/powerpoint/2010/main" val="22791628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3904-2588-40E6-A273-B8CF6BF1BCCD}"/>
              </a:ext>
            </a:extLst>
          </p:cNvPr>
          <p:cNvSpPr>
            <a:spLocks noGrp="1"/>
          </p:cNvSpPr>
          <p:nvPr>
            <p:ph type="title"/>
          </p:nvPr>
        </p:nvSpPr>
        <p:spPr/>
        <p:txBody>
          <a:bodyPr/>
          <a:lstStyle/>
          <a:p>
            <a:r>
              <a:rPr lang="en-US" dirty="0"/>
              <a:t>Los Angeles Community Collections</a:t>
            </a:r>
          </a:p>
        </p:txBody>
      </p:sp>
      <p:sp>
        <p:nvSpPr>
          <p:cNvPr id="3" name="Content Placeholder 2">
            <a:extLst>
              <a:ext uri="{FF2B5EF4-FFF2-40B4-BE49-F238E27FC236}">
                <a16:creationId xmlns:a16="http://schemas.microsoft.com/office/drawing/2014/main" id="{E2AEEA50-97C4-4C5B-AB3A-CAEADF8B54A5}"/>
              </a:ext>
            </a:extLst>
          </p:cNvPr>
          <p:cNvSpPr>
            <a:spLocks noGrp="1"/>
          </p:cNvSpPr>
          <p:nvPr>
            <p:ph idx="1"/>
          </p:nvPr>
        </p:nvSpPr>
        <p:spPr>
          <a:xfrm>
            <a:off x="4328160" y="1219203"/>
            <a:ext cx="7254240" cy="4190997"/>
          </a:xfrm>
        </p:spPr>
        <p:txBody>
          <a:bodyPr>
            <a:normAutofit fontScale="70000" lnSpcReduction="20000"/>
          </a:bodyPr>
          <a:lstStyle/>
          <a:p>
            <a:r>
              <a:rPr lang="en-US" dirty="0"/>
              <a:t>Bringing less-visible stories into the network means investment in digital capacity beyond large institutions</a:t>
            </a:r>
          </a:p>
          <a:p>
            <a:r>
              <a:rPr lang="en-US" dirty="0"/>
              <a:t>Identified and recruited L.A. as Subject members</a:t>
            </a:r>
          </a:p>
          <a:p>
            <a:pPr lvl="1"/>
            <a:r>
              <a:rPr lang="en-US" dirty="0"/>
              <a:t>Pasadena Museum of History, Filipino American Library, First African Methodist Episcopal Church, and others</a:t>
            </a:r>
          </a:p>
          <a:p>
            <a:r>
              <a:rPr lang="en-US" dirty="0"/>
              <a:t>Digitizing their collections and bringing them into established digital platforms at partner institutions</a:t>
            </a:r>
          </a:p>
          <a:p>
            <a:r>
              <a:rPr lang="en-US" dirty="0"/>
              <a:t>Had to convince funders of the national significance of these hidden histories</a:t>
            </a:r>
          </a:p>
          <a:p>
            <a:r>
              <a:rPr lang="en-US" dirty="0"/>
              <a:t>Funded by the National Endowment for the Humanities</a:t>
            </a:r>
          </a:p>
        </p:txBody>
      </p:sp>
      <p:pic>
        <p:nvPicPr>
          <p:cNvPr id="4" name="Picture 3">
            <a:extLst>
              <a:ext uri="{FF2B5EF4-FFF2-40B4-BE49-F238E27FC236}">
                <a16:creationId xmlns:a16="http://schemas.microsoft.com/office/drawing/2014/main" id="{0544065C-20B6-4F77-A561-937D2CEE43EB}"/>
              </a:ext>
            </a:extLst>
          </p:cNvPr>
          <p:cNvPicPr>
            <a:picLocks noChangeAspect="1"/>
          </p:cNvPicPr>
          <p:nvPr/>
        </p:nvPicPr>
        <p:blipFill rotWithShape="1">
          <a:blip r:embed="rId3"/>
          <a:srcRect t="1352" b="10312"/>
          <a:stretch/>
        </p:blipFill>
        <p:spPr>
          <a:xfrm>
            <a:off x="666018" y="1162050"/>
            <a:ext cx="3063239" cy="3474717"/>
          </a:xfrm>
          <a:prstGeom prst="rect">
            <a:avLst/>
          </a:prstGeom>
        </p:spPr>
      </p:pic>
      <p:pic>
        <p:nvPicPr>
          <p:cNvPr id="5" name="Picture 4">
            <a:extLst>
              <a:ext uri="{FF2B5EF4-FFF2-40B4-BE49-F238E27FC236}">
                <a16:creationId xmlns:a16="http://schemas.microsoft.com/office/drawing/2014/main" id="{65695C5B-D80D-4CA4-8C08-BF407DC101B2}"/>
              </a:ext>
            </a:extLst>
          </p:cNvPr>
          <p:cNvPicPr>
            <a:picLocks noChangeAspect="1"/>
          </p:cNvPicPr>
          <p:nvPr/>
        </p:nvPicPr>
        <p:blipFill rotWithShape="1">
          <a:blip r:embed="rId4"/>
          <a:srcRect t="21854"/>
          <a:stretch/>
        </p:blipFill>
        <p:spPr>
          <a:xfrm>
            <a:off x="666018" y="4034903"/>
            <a:ext cx="3063239" cy="1661047"/>
          </a:xfrm>
          <a:prstGeom prst="rect">
            <a:avLst/>
          </a:prstGeom>
        </p:spPr>
      </p:pic>
    </p:spTree>
    <p:extLst>
      <p:ext uri="{BB962C8B-B14F-4D97-AF65-F5344CB8AC3E}">
        <p14:creationId xmlns:p14="http://schemas.microsoft.com/office/powerpoint/2010/main" val="6355225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0C9A-DA72-41D2-A00D-F24DBF960D61}"/>
              </a:ext>
            </a:extLst>
          </p:cNvPr>
          <p:cNvSpPr>
            <a:spLocks noGrp="1"/>
          </p:cNvSpPr>
          <p:nvPr>
            <p:ph type="title"/>
          </p:nvPr>
        </p:nvSpPr>
        <p:spPr/>
        <p:txBody>
          <a:bodyPr/>
          <a:lstStyle/>
          <a:p>
            <a:r>
              <a:rPr lang="en-US" dirty="0"/>
              <a:t>L.A. as Subject Digital Residencies</a:t>
            </a:r>
          </a:p>
        </p:txBody>
      </p:sp>
      <p:sp>
        <p:nvSpPr>
          <p:cNvPr id="3" name="Content Placeholder 2">
            <a:extLst>
              <a:ext uri="{FF2B5EF4-FFF2-40B4-BE49-F238E27FC236}">
                <a16:creationId xmlns:a16="http://schemas.microsoft.com/office/drawing/2014/main" id="{B979C82E-0CF2-4A9E-B61D-314873AE05DD}"/>
              </a:ext>
            </a:extLst>
          </p:cNvPr>
          <p:cNvSpPr>
            <a:spLocks noGrp="1"/>
          </p:cNvSpPr>
          <p:nvPr>
            <p:ph idx="1"/>
          </p:nvPr>
        </p:nvSpPr>
        <p:spPr/>
        <p:txBody>
          <a:bodyPr>
            <a:normAutofit lnSpcReduction="10000"/>
          </a:bodyPr>
          <a:lstStyle/>
          <a:p>
            <a:r>
              <a:rPr lang="en-US" dirty="0"/>
              <a:t>Designed a program around 3 early-career archivists</a:t>
            </a:r>
          </a:p>
          <a:p>
            <a:r>
              <a:rPr lang="en-US" dirty="0"/>
              <a:t>Each will receive training beginning in May 2019</a:t>
            </a:r>
          </a:p>
          <a:p>
            <a:pPr lvl="1"/>
            <a:r>
              <a:rPr lang="en-US" dirty="0"/>
              <a:t>Librarianship mentoring</a:t>
            </a:r>
          </a:p>
          <a:p>
            <a:pPr lvl="1"/>
            <a:r>
              <a:rPr lang="en-US" dirty="0"/>
              <a:t>Archival practice</a:t>
            </a:r>
          </a:p>
          <a:p>
            <a:pPr lvl="1"/>
            <a:r>
              <a:rPr lang="en-US" dirty="0"/>
              <a:t>Digitization apprenticeships at USC, CSUN, CSUDH</a:t>
            </a:r>
          </a:p>
          <a:p>
            <a:r>
              <a:rPr lang="en-US" dirty="0"/>
              <a:t>Residencies at community archives to advance staff, librarian, and archivist training in digital methods throughout the L.A. as Subject network</a:t>
            </a:r>
          </a:p>
        </p:txBody>
      </p:sp>
    </p:spTree>
    <p:extLst>
      <p:ext uri="{BB962C8B-B14F-4D97-AF65-F5344CB8AC3E}">
        <p14:creationId xmlns:p14="http://schemas.microsoft.com/office/powerpoint/2010/main" val="10874972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0C9A-DA72-41D2-A00D-F24DBF960D61}"/>
              </a:ext>
            </a:extLst>
          </p:cNvPr>
          <p:cNvSpPr>
            <a:spLocks noGrp="1"/>
          </p:cNvSpPr>
          <p:nvPr>
            <p:ph type="title"/>
          </p:nvPr>
        </p:nvSpPr>
        <p:spPr/>
        <p:txBody>
          <a:bodyPr/>
          <a:lstStyle/>
          <a:p>
            <a:r>
              <a:rPr lang="en-US" dirty="0"/>
              <a:t>L.A. as Subject Digital Residencies</a:t>
            </a:r>
          </a:p>
        </p:txBody>
      </p:sp>
      <p:sp>
        <p:nvSpPr>
          <p:cNvPr id="3" name="Content Placeholder 2">
            <a:extLst>
              <a:ext uri="{FF2B5EF4-FFF2-40B4-BE49-F238E27FC236}">
                <a16:creationId xmlns:a16="http://schemas.microsoft.com/office/drawing/2014/main" id="{B979C82E-0CF2-4A9E-B61D-314873AE05DD}"/>
              </a:ext>
            </a:extLst>
          </p:cNvPr>
          <p:cNvSpPr>
            <a:spLocks noGrp="1"/>
          </p:cNvSpPr>
          <p:nvPr>
            <p:ph idx="1"/>
          </p:nvPr>
        </p:nvSpPr>
        <p:spPr/>
        <p:txBody>
          <a:bodyPr>
            <a:normAutofit/>
          </a:bodyPr>
          <a:lstStyle/>
          <a:p>
            <a:r>
              <a:rPr lang="en-US" dirty="0"/>
              <a:t>By the completion date in 2021, the program will have:</a:t>
            </a:r>
          </a:p>
          <a:p>
            <a:pPr lvl="1"/>
            <a:r>
              <a:rPr lang="en-US" dirty="0"/>
              <a:t>Placed residents at 10 community archives</a:t>
            </a:r>
          </a:p>
          <a:p>
            <a:pPr lvl="1"/>
            <a:r>
              <a:rPr lang="en-US" dirty="0"/>
              <a:t>Digitized Los Angeles-related collections at those organizations and made them discoverable through the USC Digital Library and digital libraries at CSUN and CSUDH</a:t>
            </a:r>
          </a:p>
          <a:p>
            <a:pPr lvl="1"/>
            <a:r>
              <a:rPr lang="en-US" dirty="0"/>
              <a:t>Trained 150 librarians, archivists, and other staff throughout the L.A. as Subject membership</a:t>
            </a:r>
          </a:p>
          <a:p>
            <a:r>
              <a:rPr lang="en-US" dirty="0"/>
              <a:t>Funded by Institute of Museum and Library Services</a:t>
            </a:r>
          </a:p>
          <a:p>
            <a:endParaRPr lang="en-US" dirty="0"/>
          </a:p>
        </p:txBody>
      </p:sp>
    </p:spTree>
    <p:extLst>
      <p:ext uri="{BB962C8B-B14F-4D97-AF65-F5344CB8AC3E}">
        <p14:creationId xmlns:p14="http://schemas.microsoft.com/office/powerpoint/2010/main" val="6418625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D4F5-E525-4005-B8F7-FF2ACD9F4235}"/>
              </a:ext>
            </a:extLst>
          </p:cNvPr>
          <p:cNvSpPr>
            <a:spLocks noGrp="1"/>
          </p:cNvSpPr>
          <p:nvPr>
            <p:ph type="title"/>
          </p:nvPr>
        </p:nvSpPr>
        <p:spPr/>
        <p:txBody>
          <a:bodyPr/>
          <a:lstStyle/>
          <a:p>
            <a:r>
              <a:rPr lang="en-US" dirty="0"/>
              <a:t>3-Program Totals</a:t>
            </a:r>
          </a:p>
        </p:txBody>
      </p:sp>
      <p:sp>
        <p:nvSpPr>
          <p:cNvPr id="3" name="Content Placeholder 2">
            <a:extLst>
              <a:ext uri="{FF2B5EF4-FFF2-40B4-BE49-F238E27FC236}">
                <a16:creationId xmlns:a16="http://schemas.microsoft.com/office/drawing/2014/main" id="{8A7E0D9A-5A8E-4996-AC30-15FA64BDD05D}"/>
              </a:ext>
            </a:extLst>
          </p:cNvPr>
          <p:cNvSpPr>
            <a:spLocks noGrp="1"/>
          </p:cNvSpPr>
          <p:nvPr>
            <p:ph idx="1"/>
          </p:nvPr>
        </p:nvSpPr>
        <p:spPr>
          <a:xfrm>
            <a:off x="609600" y="1356363"/>
            <a:ext cx="10972800" cy="4008117"/>
          </a:xfrm>
          <a:solidFill>
            <a:schemeClr val="accent1">
              <a:alpha val="50000"/>
            </a:schemeClr>
          </a:solidFill>
        </p:spPr>
        <p:txBody>
          <a:bodyPr>
            <a:normAutofit fontScale="70000" lnSpcReduction="20000"/>
          </a:bodyPr>
          <a:lstStyle/>
          <a:p>
            <a:pPr marL="0" indent="0">
              <a:buNone/>
            </a:pPr>
            <a:r>
              <a:rPr lang="en-US" sz="4600" dirty="0"/>
              <a:t>At least 25 libraries, archives, museums, and private collections</a:t>
            </a:r>
          </a:p>
          <a:p>
            <a:pPr marL="0" indent="0">
              <a:buNone/>
            </a:pPr>
            <a:r>
              <a:rPr lang="en-US" sz="3400" dirty="0"/>
              <a:t>Tom &amp; Ethel Bradley Center, California African American Museum, California State University Los Angeles’ East L.A. collections, Campo de Cahuenga, Compton 125 Historical Society, Glendale Public Library Arts &amp; Culture Department, the Historical Society of Long Beach, the Japanese American National Museum, the Los Angeles Police Museum, Pasadena Museum of History, Rancho Dominguez Adobe, the San Fernando Valley Historical Society, the San Gabriel Mission Playhouse, San Pedro Bay Historical Society, the Tradeswomen Archives, J. Michael Walker—creator of the All the Saints of the City of the Angels project, Filipino American Library, the First African Methodist Episcopal Church of Los Angeles, the Go for Broke National Education Center, the Pasadena Museum of History, the Southern California Library, and the Workman and Temple Family Homestead Museum, CSUDH, CSUN, USC</a:t>
            </a:r>
          </a:p>
        </p:txBody>
      </p:sp>
    </p:spTree>
    <p:extLst>
      <p:ext uri="{BB962C8B-B14F-4D97-AF65-F5344CB8AC3E}">
        <p14:creationId xmlns:p14="http://schemas.microsoft.com/office/powerpoint/2010/main" val="39720440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D4F5-E525-4005-B8F7-FF2ACD9F4235}"/>
              </a:ext>
            </a:extLst>
          </p:cNvPr>
          <p:cNvSpPr>
            <a:spLocks noGrp="1"/>
          </p:cNvSpPr>
          <p:nvPr>
            <p:ph type="title"/>
          </p:nvPr>
        </p:nvSpPr>
        <p:spPr/>
        <p:txBody>
          <a:bodyPr/>
          <a:lstStyle/>
          <a:p>
            <a:r>
              <a:rPr lang="en-US" dirty="0"/>
              <a:t>3-Program Totals</a:t>
            </a:r>
          </a:p>
        </p:txBody>
      </p:sp>
      <p:sp>
        <p:nvSpPr>
          <p:cNvPr id="3" name="Content Placeholder 2">
            <a:extLst>
              <a:ext uri="{FF2B5EF4-FFF2-40B4-BE49-F238E27FC236}">
                <a16:creationId xmlns:a16="http://schemas.microsoft.com/office/drawing/2014/main" id="{8A7E0D9A-5A8E-4996-AC30-15FA64BDD05D}"/>
              </a:ext>
            </a:extLst>
          </p:cNvPr>
          <p:cNvSpPr>
            <a:spLocks noGrp="1"/>
          </p:cNvSpPr>
          <p:nvPr>
            <p:ph idx="1"/>
          </p:nvPr>
        </p:nvSpPr>
        <p:spPr>
          <a:xfrm>
            <a:off x="609600" y="1356363"/>
            <a:ext cx="10972800" cy="4008117"/>
          </a:xfrm>
          <a:solidFill>
            <a:schemeClr val="accent1">
              <a:alpha val="50000"/>
            </a:schemeClr>
          </a:solidFill>
        </p:spPr>
        <p:txBody>
          <a:bodyPr>
            <a:normAutofit fontScale="25000" lnSpcReduction="20000"/>
          </a:bodyPr>
          <a:lstStyle/>
          <a:p>
            <a:pPr marL="0" indent="0">
              <a:buNone/>
            </a:pPr>
            <a:r>
              <a:rPr lang="en-US" sz="11200" dirty="0"/>
              <a:t>180+ librarians, archivists, digitization specialists and other staff members</a:t>
            </a:r>
          </a:p>
          <a:p>
            <a:pPr marL="0" indent="0">
              <a:buNone/>
            </a:pPr>
            <a:r>
              <a:rPr lang="en-US" sz="8800" dirty="0"/>
              <a:t>IMLS program: PI Marje Schuetze-Coburn of the USC Libraries; co-PIs Ellen Jarosz of the Oviatt Library at CSUN, Rachel Mandell of the USC Libraries, and Greg Williams of Gerth Archives and Special Collections at CSUDH; Thomas Philo of CSUDH; Steve Kutay of CSUN; Deborah Holmes-Wong, Giao Luong Baker, Liza Posas, Tim Stanton, and Claude Zachary of the USC Libraries; consultants Marianne Afifi and Cindy Mediavilla; and Marva Felchlin, formerly of the Autry Museum of the American West; NEH program: Co-PIs Susan Luftschein and Giao Luong Baker, Zahid Rafique, Wayne Shoaf, Louise Smith, and Timothy Stanton of the USC Libraries and Nick Street of the Center for Religion and Civic Culture at USC Dornsife College; Florante Ibanez of the Filipino American Library; the pastor and leadership at First AME Church; archivist Gavin Do of Go for Broke National Education Center; archivist Anuja Navare of the Pasadena Museum of History; staff at the Southern California Library; and Paul Spitzzeri and Michelle Muro Villarreal of the Workman &amp; Temple Family Homestead Museum; 150 trainees at participating archives</a:t>
            </a:r>
          </a:p>
        </p:txBody>
      </p:sp>
    </p:spTree>
    <p:extLst>
      <p:ext uri="{BB962C8B-B14F-4D97-AF65-F5344CB8AC3E}">
        <p14:creationId xmlns:p14="http://schemas.microsoft.com/office/powerpoint/2010/main" val="27669818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8704" y="1338792"/>
            <a:ext cx="9129299" cy="3412390"/>
          </a:xfrm>
          <a:prstGeom prst="rect">
            <a:avLst/>
          </a:prstGeom>
        </p:spPr>
        <p:txBody>
          <a:bodyPr vert="horz" lIns="91440" tIns="45720" rIns="91440" bIns="45720" rtlCol="0" anchor="ctr">
            <a:normAutofit/>
          </a:bodyPr>
          <a:lstStyle/>
          <a:p>
            <a:pPr>
              <a:spcBef>
                <a:spcPct val="0"/>
              </a:spcBef>
              <a:defRPr/>
            </a:pPr>
            <a:r>
              <a:rPr lang="en-US" sz="6200" b="1" dirty="0">
                <a:solidFill>
                  <a:schemeClr val="accent2"/>
                </a:solidFill>
                <a:latin typeface="Arial"/>
                <a:ea typeface="+mj-ea"/>
                <a:cs typeface="Arial"/>
              </a:rPr>
              <a:t>Questions</a:t>
            </a:r>
          </a:p>
          <a:p>
            <a:pPr>
              <a:spcBef>
                <a:spcPct val="0"/>
              </a:spcBef>
              <a:defRPr/>
            </a:pPr>
            <a:r>
              <a:rPr lang="en-US" sz="3600" dirty="0">
                <a:solidFill>
                  <a:schemeClr val="accent2"/>
                </a:solidFill>
                <a:latin typeface="Arial"/>
                <a:ea typeface="+mj-ea"/>
                <a:cs typeface="Arial"/>
                <a:hlinkClick r:id="rId3"/>
              </a:rPr>
              <a:t>hmcharg@usc.edu</a:t>
            </a:r>
            <a:endParaRPr lang="en-US" sz="3600" dirty="0">
              <a:solidFill>
                <a:schemeClr val="accent2"/>
              </a:solidFill>
              <a:latin typeface="Arial"/>
              <a:ea typeface="+mj-ea"/>
              <a:cs typeface="Arial"/>
            </a:endParaRPr>
          </a:p>
          <a:p>
            <a:pPr>
              <a:spcBef>
                <a:spcPct val="0"/>
              </a:spcBef>
              <a:defRPr/>
            </a:pPr>
            <a:r>
              <a:rPr lang="en-US" sz="3600" dirty="0">
                <a:solidFill>
                  <a:schemeClr val="accent2"/>
                </a:solidFill>
                <a:latin typeface="Arial"/>
                <a:ea typeface="+mj-ea"/>
                <a:cs typeface="Arial"/>
                <a:hlinkClick r:id="rId4"/>
              </a:rPr>
              <a:t>https://libraries.usc.edu</a:t>
            </a:r>
            <a:r>
              <a:rPr lang="en-US" sz="3600" dirty="0">
                <a:solidFill>
                  <a:schemeClr val="accent2"/>
                </a:solidFill>
                <a:latin typeface="Arial"/>
                <a:ea typeface="+mj-ea"/>
                <a:cs typeface="Arial"/>
              </a:rPr>
              <a:t> </a:t>
            </a:r>
          </a:p>
          <a:p>
            <a:pPr>
              <a:spcBef>
                <a:spcPct val="0"/>
              </a:spcBef>
              <a:defRPr/>
            </a:pPr>
            <a:r>
              <a:rPr lang="en-US" sz="3600" dirty="0">
                <a:solidFill>
                  <a:schemeClr val="accent2"/>
                </a:solidFill>
                <a:latin typeface="Arial"/>
                <a:ea typeface="+mj-ea"/>
                <a:cs typeface="Arial"/>
                <a:hlinkClick r:id="rId5"/>
              </a:rPr>
              <a:t>https://www.kcet.org/shows/lost-la</a:t>
            </a:r>
            <a:endParaRPr lang="en-US" sz="3600" dirty="0">
              <a:solidFill>
                <a:schemeClr val="accent2"/>
              </a:solidFill>
              <a:latin typeface="Arial"/>
              <a:ea typeface="+mj-ea"/>
              <a:cs typeface="Arial"/>
            </a:endParaRPr>
          </a:p>
        </p:txBody>
      </p:sp>
    </p:spTree>
    <p:extLst>
      <p:ext uri="{BB962C8B-B14F-4D97-AF65-F5344CB8AC3E}">
        <p14:creationId xmlns:p14="http://schemas.microsoft.com/office/powerpoint/2010/main" val="24362350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BAC844-C092-49AE-8809-FF10611151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046476" y="721362"/>
            <a:ext cx="5770884" cy="4328163"/>
          </a:xfrm>
        </p:spPr>
      </p:pic>
      <p:sp>
        <p:nvSpPr>
          <p:cNvPr id="6" name="Content Placeholder 2">
            <a:extLst>
              <a:ext uri="{FF2B5EF4-FFF2-40B4-BE49-F238E27FC236}">
                <a16:creationId xmlns:a16="http://schemas.microsoft.com/office/drawing/2014/main" id="{B4BEFA38-9B72-4D68-A646-A8013E341917}"/>
              </a:ext>
            </a:extLst>
          </p:cNvPr>
          <p:cNvSpPr txBox="1">
            <a:spLocks/>
          </p:cNvSpPr>
          <p:nvPr/>
        </p:nvSpPr>
        <p:spPr>
          <a:xfrm>
            <a:off x="6220694" y="2255521"/>
            <a:ext cx="3898666" cy="1259843"/>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Why Catherine can’t be with us this year</a:t>
            </a:r>
          </a:p>
        </p:txBody>
      </p:sp>
    </p:spTree>
    <p:extLst>
      <p:ext uri="{BB962C8B-B14F-4D97-AF65-F5344CB8AC3E}">
        <p14:creationId xmlns:p14="http://schemas.microsoft.com/office/powerpoint/2010/main" val="17779685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BAC844-C092-49AE-8809-FF10611151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046476" y="721361"/>
            <a:ext cx="5770884" cy="4328163"/>
          </a:xfrm>
        </p:spPr>
      </p:pic>
      <p:pic>
        <p:nvPicPr>
          <p:cNvPr id="3" name="Picture 2">
            <a:extLst>
              <a:ext uri="{FF2B5EF4-FFF2-40B4-BE49-F238E27FC236}">
                <a16:creationId xmlns:a16="http://schemas.microsoft.com/office/drawing/2014/main" id="{DE12134C-37FF-42F0-94CA-1E5266CF5C5C}"/>
              </a:ext>
            </a:extLst>
          </p:cNvPr>
          <p:cNvPicPr>
            <a:picLocks noChangeAspect="1"/>
          </p:cNvPicPr>
          <p:nvPr/>
        </p:nvPicPr>
        <p:blipFill>
          <a:blip r:embed="rId4"/>
          <a:stretch>
            <a:fillRect/>
          </a:stretch>
        </p:blipFill>
        <p:spPr>
          <a:xfrm>
            <a:off x="6096000" y="-1"/>
            <a:ext cx="4328164" cy="5770885"/>
          </a:xfrm>
          <a:prstGeom prst="rect">
            <a:avLst/>
          </a:prstGeom>
        </p:spPr>
      </p:pic>
    </p:spTree>
    <p:extLst>
      <p:ext uri="{BB962C8B-B14F-4D97-AF65-F5344CB8AC3E}">
        <p14:creationId xmlns:p14="http://schemas.microsoft.com/office/powerpoint/2010/main" val="18891137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F8C6-4784-470D-9958-B16FB15B5DC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7FEC2A9-EFCD-47B2-B4D8-58DED499AECF}"/>
              </a:ext>
            </a:extLst>
          </p:cNvPr>
          <p:cNvSpPr>
            <a:spLocks noGrp="1"/>
          </p:cNvSpPr>
          <p:nvPr>
            <p:ph idx="1"/>
          </p:nvPr>
        </p:nvSpPr>
        <p:spPr/>
        <p:txBody>
          <a:bodyPr/>
          <a:lstStyle/>
          <a:p>
            <a:r>
              <a:rPr lang="en-US" dirty="0"/>
              <a:t>Strategic foundations</a:t>
            </a:r>
          </a:p>
          <a:p>
            <a:pPr lvl="1"/>
            <a:r>
              <a:rPr lang="en-US" dirty="0"/>
              <a:t>USC’s and the libraries’ strategic plans</a:t>
            </a:r>
          </a:p>
          <a:p>
            <a:pPr lvl="1"/>
            <a:r>
              <a:rPr lang="en-US" dirty="0"/>
              <a:t>Collections Convergence Initiative</a:t>
            </a:r>
          </a:p>
          <a:p>
            <a:r>
              <a:rPr lang="en-US" dirty="0"/>
              <a:t>Connecting less-visible histories</a:t>
            </a:r>
          </a:p>
          <a:p>
            <a:pPr lvl="1"/>
            <a:r>
              <a:rPr lang="en-US" dirty="0"/>
              <a:t>Southern California archives census</a:t>
            </a:r>
          </a:p>
          <a:p>
            <a:pPr lvl="1"/>
            <a:r>
              <a:rPr lang="en-US" dirty="0"/>
              <a:t>Los Angeles community collections</a:t>
            </a:r>
          </a:p>
          <a:p>
            <a:pPr lvl="1"/>
            <a:r>
              <a:rPr lang="en-US" dirty="0"/>
              <a:t>L.A. as Subject digital residencies</a:t>
            </a:r>
          </a:p>
        </p:txBody>
      </p:sp>
    </p:spTree>
    <p:extLst>
      <p:ext uri="{BB962C8B-B14F-4D97-AF65-F5344CB8AC3E}">
        <p14:creationId xmlns:p14="http://schemas.microsoft.com/office/powerpoint/2010/main" val="2196292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B8985B-6919-40BD-8CF2-F0681F1FAA90}"/>
              </a:ext>
            </a:extLst>
          </p:cNvPr>
          <p:cNvSpPr/>
          <p:nvPr/>
        </p:nvSpPr>
        <p:spPr>
          <a:xfrm>
            <a:off x="152400" y="1162050"/>
            <a:ext cx="5943600" cy="42481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F32FB-D605-4DE6-9BC9-A60A14EFB9C7}"/>
              </a:ext>
            </a:extLst>
          </p:cNvPr>
          <p:cNvSpPr>
            <a:spLocks noGrp="1"/>
          </p:cNvSpPr>
          <p:nvPr>
            <p:ph type="title"/>
          </p:nvPr>
        </p:nvSpPr>
        <p:spPr/>
        <p:txBody>
          <a:bodyPr/>
          <a:lstStyle/>
          <a:p>
            <a:r>
              <a:rPr lang="en-US" dirty="0"/>
              <a:t>USC’s and the Libraries’ Strategic Plans</a:t>
            </a:r>
          </a:p>
        </p:txBody>
      </p:sp>
      <p:sp>
        <p:nvSpPr>
          <p:cNvPr id="3" name="Content Placeholder 2">
            <a:extLst>
              <a:ext uri="{FF2B5EF4-FFF2-40B4-BE49-F238E27FC236}">
                <a16:creationId xmlns:a16="http://schemas.microsoft.com/office/drawing/2014/main" id="{CE7F2FC2-2A45-43A8-A05F-74CE8B582E3F}"/>
              </a:ext>
            </a:extLst>
          </p:cNvPr>
          <p:cNvSpPr>
            <a:spLocks noGrp="1"/>
          </p:cNvSpPr>
          <p:nvPr>
            <p:ph idx="1"/>
          </p:nvPr>
        </p:nvSpPr>
        <p:spPr>
          <a:xfrm>
            <a:off x="152400" y="3000371"/>
            <a:ext cx="2038350" cy="704847"/>
          </a:xfrm>
        </p:spPr>
        <p:txBody>
          <a:bodyPr>
            <a:normAutofit/>
          </a:bodyPr>
          <a:lstStyle/>
          <a:p>
            <a:pPr marL="0" indent="0">
              <a:buNone/>
            </a:pPr>
            <a:r>
              <a:rPr lang="en-US" sz="3000" dirty="0">
                <a:solidFill>
                  <a:schemeClr val="bg1"/>
                </a:solidFill>
              </a:rPr>
              <a:t>University</a:t>
            </a:r>
          </a:p>
        </p:txBody>
      </p:sp>
      <p:sp>
        <p:nvSpPr>
          <p:cNvPr id="7" name="Content Placeholder 2">
            <a:extLst>
              <a:ext uri="{FF2B5EF4-FFF2-40B4-BE49-F238E27FC236}">
                <a16:creationId xmlns:a16="http://schemas.microsoft.com/office/drawing/2014/main" id="{586356DA-3028-4876-B3D5-3DE4EBCE222A}"/>
              </a:ext>
            </a:extLst>
          </p:cNvPr>
          <p:cNvSpPr txBox="1">
            <a:spLocks/>
          </p:cNvSpPr>
          <p:nvPr/>
        </p:nvSpPr>
        <p:spPr>
          <a:xfrm>
            <a:off x="2057400" y="3000372"/>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people</a:t>
            </a:r>
          </a:p>
        </p:txBody>
      </p:sp>
      <p:sp>
        <p:nvSpPr>
          <p:cNvPr id="8" name="Content Placeholder 2">
            <a:extLst>
              <a:ext uri="{FF2B5EF4-FFF2-40B4-BE49-F238E27FC236}">
                <a16:creationId xmlns:a16="http://schemas.microsoft.com/office/drawing/2014/main" id="{62904AE8-98BC-4C18-B841-70B68FF99A32}"/>
              </a:ext>
            </a:extLst>
          </p:cNvPr>
          <p:cNvSpPr txBox="1">
            <a:spLocks/>
          </p:cNvSpPr>
          <p:nvPr/>
        </p:nvSpPr>
        <p:spPr>
          <a:xfrm>
            <a:off x="2057400" y="1590686"/>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values</a:t>
            </a:r>
          </a:p>
        </p:txBody>
      </p:sp>
      <p:sp>
        <p:nvSpPr>
          <p:cNvPr id="9" name="Content Placeholder 2">
            <a:extLst>
              <a:ext uri="{FF2B5EF4-FFF2-40B4-BE49-F238E27FC236}">
                <a16:creationId xmlns:a16="http://schemas.microsoft.com/office/drawing/2014/main" id="{D0C025E0-B633-475E-8EDF-312703A97327}"/>
              </a:ext>
            </a:extLst>
          </p:cNvPr>
          <p:cNvSpPr txBox="1">
            <a:spLocks/>
          </p:cNvSpPr>
          <p:nvPr/>
        </p:nvSpPr>
        <p:spPr>
          <a:xfrm>
            <a:off x="2057400" y="4410056"/>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impact</a:t>
            </a:r>
          </a:p>
        </p:txBody>
      </p:sp>
      <p:cxnSp>
        <p:nvCxnSpPr>
          <p:cNvPr id="26" name="Straight Connector 25">
            <a:extLst>
              <a:ext uri="{FF2B5EF4-FFF2-40B4-BE49-F238E27FC236}">
                <a16:creationId xmlns:a16="http://schemas.microsoft.com/office/drawing/2014/main" id="{28E6B385-687F-4E67-9BBF-3A32947E33AC}"/>
              </a:ext>
            </a:extLst>
          </p:cNvPr>
          <p:cNvCxnSpPr>
            <a:cxnSpLocks/>
          </p:cNvCxnSpPr>
          <p:nvPr/>
        </p:nvCxnSpPr>
        <p:spPr>
          <a:xfrm>
            <a:off x="1943100" y="1590686"/>
            <a:ext cx="0" cy="3417065"/>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773F28F1-391D-4E05-AD3D-3F0E902F90CB}"/>
              </a:ext>
            </a:extLst>
          </p:cNvPr>
          <p:cNvSpPr/>
          <p:nvPr/>
        </p:nvSpPr>
        <p:spPr>
          <a:xfrm>
            <a:off x="152400" y="5426758"/>
            <a:ext cx="2382255" cy="369332"/>
          </a:xfrm>
          <a:prstGeom prst="rect">
            <a:avLst/>
          </a:prstGeom>
        </p:spPr>
        <p:txBody>
          <a:bodyPr wrap="none">
            <a:spAutoFit/>
          </a:bodyPr>
          <a:lstStyle/>
          <a:p>
            <a:r>
              <a:rPr lang="en-US" dirty="0">
                <a:solidFill>
                  <a:schemeClr val="tx2"/>
                </a:solidFill>
                <a:hlinkClick r:id="rId3"/>
              </a:rPr>
              <a:t>https://bit.ly/2p2eGBC</a:t>
            </a:r>
            <a:endParaRPr lang="en-US" dirty="0">
              <a:solidFill>
                <a:schemeClr val="tx2"/>
              </a:solidFill>
            </a:endParaRPr>
          </a:p>
        </p:txBody>
      </p:sp>
    </p:spTree>
    <p:extLst>
      <p:ext uri="{BB962C8B-B14F-4D97-AF65-F5344CB8AC3E}">
        <p14:creationId xmlns:p14="http://schemas.microsoft.com/office/powerpoint/2010/main" val="41783594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132E2-8CFD-4093-AA4C-AB2441A7FA5E}"/>
              </a:ext>
            </a:extLst>
          </p:cNvPr>
          <p:cNvSpPr/>
          <p:nvPr/>
        </p:nvSpPr>
        <p:spPr>
          <a:xfrm>
            <a:off x="6153152" y="1162050"/>
            <a:ext cx="5943600" cy="42481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BB8985B-6919-40BD-8CF2-F0681F1FAA90}"/>
              </a:ext>
            </a:extLst>
          </p:cNvPr>
          <p:cNvSpPr/>
          <p:nvPr/>
        </p:nvSpPr>
        <p:spPr>
          <a:xfrm>
            <a:off x="152400" y="1162050"/>
            <a:ext cx="5943600" cy="42481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AF32FB-D605-4DE6-9BC9-A60A14EFB9C7}"/>
              </a:ext>
            </a:extLst>
          </p:cNvPr>
          <p:cNvSpPr>
            <a:spLocks noGrp="1"/>
          </p:cNvSpPr>
          <p:nvPr>
            <p:ph type="title"/>
          </p:nvPr>
        </p:nvSpPr>
        <p:spPr/>
        <p:txBody>
          <a:bodyPr/>
          <a:lstStyle/>
          <a:p>
            <a:r>
              <a:rPr lang="en-US" dirty="0"/>
              <a:t>USC’s and the Libraries’ Strategic Plans</a:t>
            </a:r>
          </a:p>
        </p:txBody>
      </p:sp>
      <p:sp>
        <p:nvSpPr>
          <p:cNvPr id="3" name="Content Placeholder 2">
            <a:extLst>
              <a:ext uri="{FF2B5EF4-FFF2-40B4-BE49-F238E27FC236}">
                <a16:creationId xmlns:a16="http://schemas.microsoft.com/office/drawing/2014/main" id="{CE7F2FC2-2A45-43A8-A05F-74CE8B582E3F}"/>
              </a:ext>
            </a:extLst>
          </p:cNvPr>
          <p:cNvSpPr>
            <a:spLocks noGrp="1"/>
          </p:cNvSpPr>
          <p:nvPr>
            <p:ph idx="1"/>
          </p:nvPr>
        </p:nvSpPr>
        <p:spPr>
          <a:xfrm>
            <a:off x="152400" y="3000371"/>
            <a:ext cx="2038350" cy="704847"/>
          </a:xfrm>
        </p:spPr>
        <p:txBody>
          <a:bodyPr>
            <a:normAutofit/>
          </a:bodyPr>
          <a:lstStyle/>
          <a:p>
            <a:pPr marL="0" indent="0">
              <a:buNone/>
            </a:pPr>
            <a:r>
              <a:rPr lang="en-US" sz="3000" dirty="0">
                <a:solidFill>
                  <a:schemeClr val="bg1"/>
                </a:solidFill>
              </a:rPr>
              <a:t>University</a:t>
            </a:r>
          </a:p>
        </p:txBody>
      </p:sp>
      <p:sp>
        <p:nvSpPr>
          <p:cNvPr id="7" name="Content Placeholder 2">
            <a:extLst>
              <a:ext uri="{FF2B5EF4-FFF2-40B4-BE49-F238E27FC236}">
                <a16:creationId xmlns:a16="http://schemas.microsoft.com/office/drawing/2014/main" id="{586356DA-3028-4876-B3D5-3DE4EBCE222A}"/>
              </a:ext>
            </a:extLst>
          </p:cNvPr>
          <p:cNvSpPr txBox="1">
            <a:spLocks/>
          </p:cNvSpPr>
          <p:nvPr/>
        </p:nvSpPr>
        <p:spPr>
          <a:xfrm>
            <a:off x="2057400" y="3000372"/>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people</a:t>
            </a:r>
          </a:p>
        </p:txBody>
      </p:sp>
      <p:sp>
        <p:nvSpPr>
          <p:cNvPr id="8" name="Content Placeholder 2">
            <a:extLst>
              <a:ext uri="{FF2B5EF4-FFF2-40B4-BE49-F238E27FC236}">
                <a16:creationId xmlns:a16="http://schemas.microsoft.com/office/drawing/2014/main" id="{62904AE8-98BC-4C18-B841-70B68FF99A32}"/>
              </a:ext>
            </a:extLst>
          </p:cNvPr>
          <p:cNvSpPr txBox="1">
            <a:spLocks/>
          </p:cNvSpPr>
          <p:nvPr/>
        </p:nvSpPr>
        <p:spPr>
          <a:xfrm>
            <a:off x="2057400" y="1590686"/>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values</a:t>
            </a:r>
          </a:p>
        </p:txBody>
      </p:sp>
      <p:sp>
        <p:nvSpPr>
          <p:cNvPr id="9" name="Content Placeholder 2">
            <a:extLst>
              <a:ext uri="{FF2B5EF4-FFF2-40B4-BE49-F238E27FC236}">
                <a16:creationId xmlns:a16="http://schemas.microsoft.com/office/drawing/2014/main" id="{D0C025E0-B633-475E-8EDF-312703A97327}"/>
              </a:ext>
            </a:extLst>
          </p:cNvPr>
          <p:cNvSpPr txBox="1">
            <a:spLocks/>
          </p:cNvSpPr>
          <p:nvPr/>
        </p:nvSpPr>
        <p:spPr>
          <a:xfrm>
            <a:off x="2057400" y="4410056"/>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solidFill>
                  <a:schemeClr val="bg1"/>
                </a:solidFill>
              </a:rPr>
              <a:t>Leading through impact</a:t>
            </a:r>
          </a:p>
        </p:txBody>
      </p:sp>
      <p:sp>
        <p:nvSpPr>
          <p:cNvPr id="10" name="Content Placeholder 2">
            <a:extLst>
              <a:ext uri="{FF2B5EF4-FFF2-40B4-BE49-F238E27FC236}">
                <a16:creationId xmlns:a16="http://schemas.microsoft.com/office/drawing/2014/main" id="{E9D94B61-92DC-4EA1-99E1-12E3727AADC0}"/>
              </a:ext>
            </a:extLst>
          </p:cNvPr>
          <p:cNvSpPr txBox="1">
            <a:spLocks/>
          </p:cNvSpPr>
          <p:nvPr/>
        </p:nvSpPr>
        <p:spPr>
          <a:xfrm>
            <a:off x="10515600" y="2990844"/>
            <a:ext cx="20383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t>Libraries</a:t>
            </a:r>
          </a:p>
        </p:txBody>
      </p:sp>
      <p:sp>
        <p:nvSpPr>
          <p:cNvPr id="11" name="Content Placeholder 2">
            <a:extLst>
              <a:ext uri="{FF2B5EF4-FFF2-40B4-BE49-F238E27FC236}">
                <a16:creationId xmlns:a16="http://schemas.microsoft.com/office/drawing/2014/main" id="{881230F0-E279-4A32-A8B1-8579AD36473A}"/>
              </a:ext>
            </a:extLst>
          </p:cNvPr>
          <p:cNvSpPr txBox="1">
            <a:spLocks/>
          </p:cNvSpPr>
          <p:nvPr/>
        </p:nvSpPr>
        <p:spPr>
          <a:xfrm>
            <a:off x="6457950" y="2990844"/>
            <a:ext cx="3676650" cy="1195390"/>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t>Inclusion, investment</a:t>
            </a:r>
          </a:p>
        </p:txBody>
      </p:sp>
      <p:sp>
        <p:nvSpPr>
          <p:cNvPr id="12" name="Content Placeholder 2">
            <a:extLst>
              <a:ext uri="{FF2B5EF4-FFF2-40B4-BE49-F238E27FC236}">
                <a16:creationId xmlns:a16="http://schemas.microsoft.com/office/drawing/2014/main" id="{22852A27-FF8D-4243-9929-DB1853B37CD9}"/>
              </a:ext>
            </a:extLst>
          </p:cNvPr>
          <p:cNvSpPr txBox="1">
            <a:spLocks/>
          </p:cNvSpPr>
          <p:nvPr/>
        </p:nvSpPr>
        <p:spPr>
          <a:xfrm>
            <a:off x="6457950" y="1590686"/>
            <a:ext cx="3981450" cy="7048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t>Community, history</a:t>
            </a:r>
          </a:p>
        </p:txBody>
      </p:sp>
      <p:sp>
        <p:nvSpPr>
          <p:cNvPr id="13" name="Content Placeholder 2">
            <a:extLst>
              <a:ext uri="{FF2B5EF4-FFF2-40B4-BE49-F238E27FC236}">
                <a16:creationId xmlns:a16="http://schemas.microsoft.com/office/drawing/2014/main" id="{54068EF7-D661-4509-8DB0-4D4FB501D0AF}"/>
              </a:ext>
            </a:extLst>
          </p:cNvPr>
          <p:cNvSpPr txBox="1">
            <a:spLocks/>
          </p:cNvSpPr>
          <p:nvPr/>
        </p:nvSpPr>
        <p:spPr>
          <a:xfrm>
            <a:off x="6457950" y="4410056"/>
            <a:ext cx="4114800" cy="1195390"/>
          </a:xfrm>
          <a:prstGeom prst="rect">
            <a:avLst/>
          </a:prstGeom>
        </p:spPr>
        <p:txBody>
          <a:bodyPr vert="horz" lIns="91440" tIns="45720" rIns="91440" bIns="45720" rtlCol="0">
            <a:no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US" sz="3000" dirty="0"/>
              <a:t>Access, literacy, capacity</a:t>
            </a:r>
          </a:p>
        </p:txBody>
      </p:sp>
      <p:cxnSp>
        <p:nvCxnSpPr>
          <p:cNvPr id="26" name="Straight Connector 25">
            <a:extLst>
              <a:ext uri="{FF2B5EF4-FFF2-40B4-BE49-F238E27FC236}">
                <a16:creationId xmlns:a16="http://schemas.microsoft.com/office/drawing/2014/main" id="{28E6B385-687F-4E67-9BBF-3A32947E33AC}"/>
              </a:ext>
            </a:extLst>
          </p:cNvPr>
          <p:cNvCxnSpPr>
            <a:cxnSpLocks/>
          </p:cNvCxnSpPr>
          <p:nvPr/>
        </p:nvCxnSpPr>
        <p:spPr>
          <a:xfrm>
            <a:off x="1943100" y="1590686"/>
            <a:ext cx="0" cy="34170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B7068E1-136D-4169-B25B-DA6EDDA495BE}"/>
              </a:ext>
            </a:extLst>
          </p:cNvPr>
          <p:cNvCxnSpPr>
            <a:cxnSpLocks/>
          </p:cNvCxnSpPr>
          <p:nvPr/>
        </p:nvCxnSpPr>
        <p:spPr>
          <a:xfrm>
            <a:off x="10515600" y="1590686"/>
            <a:ext cx="0" cy="34170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07AEF50-EEF8-4ED4-8AA1-20BD8138D0EE}"/>
              </a:ext>
            </a:extLst>
          </p:cNvPr>
          <p:cNvSpPr/>
          <p:nvPr/>
        </p:nvSpPr>
        <p:spPr>
          <a:xfrm>
            <a:off x="9891498" y="5410200"/>
            <a:ext cx="2353401" cy="369332"/>
          </a:xfrm>
          <a:prstGeom prst="rect">
            <a:avLst/>
          </a:prstGeom>
        </p:spPr>
        <p:txBody>
          <a:bodyPr wrap="none">
            <a:spAutoFit/>
          </a:bodyPr>
          <a:lstStyle/>
          <a:p>
            <a:r>
              <a:rPr lang="en-US" dirty="0">
                <a:solidFill>
                  <a:schemeClr val="tx2"/>
                </a:solidFill>
                <a:hlinkClick r:id="rId3"/>
              </a:rPr>
              <a:t>https://bit.ly/2MlL4IM</a:t>
            </a:r>
            <a:r>
              <a:rPr lang="en-US" dirty="0">
                <a:solidFill>
                  <a:schemeClr val="tx2"/>
                </a:solidFill>
              </a:rPr>
              <a:t> </a:t>
            </a:r>
          </a:p>
        </p:txBody>
      </p:sp>
      <p:sp>
        <p:nvSpPr>
          <p:cNvPr id="16" name="Rectangle 15">
            <a:extLst>
              <a:ext uri="{FF2B5EF4-FFF2-40B4-BE49-F238E27FC236}">
                <a16:creationId xmlns:a16="http://schemas.microsoft.com/office/drawing/2014/main" id="{1EACB8EF-A00D-4C84-92FF-0CBC423862C7}"/>
              </a:ext>
            </a:extLst>
          </p:cNvPr>
          <p:cNvSpPr/>
          <p:nvPr/>
        </p:nvSpPr>
        <p:spPr>
          <a:xfrm>
            <a:off x="152400" y="5426758"/>
            <a:ext cx="2382255" cy="369332"/>
          </a:xfrm>
          <a:prstGeom prst="rect">
            <a:avLst/>
          </a:prstGeom>
        </p:spPr>
        <p:txBody>
          <a:bodyPr wrap="none">
            <a:spAutoFit/>
          </a:bodyPr>
          <a:lstStyle/>
          <a:p>
            <a:r>
              <a:rPr lang="en-US" dirty="0">
                <a:solidFill>
                  <a:schemeClr val="tx2"/>
                </a:solidFill>
                <a:hlinkClick r:id="rId4"/>
              </a:rPr>
              <a:t>https://bit.ly/2p2eGBC</a:t>
            </a:r>
            <a:endParaRPr lang="en-US" dirty="0">
              <a:solidFill>
                <a:schemeClr val="tx2"/>
              </a:solidFill>
            </a:endParaRPr>
          </a:p>
        </p:txBody>
      </p:sp>
    </p:spTree>
    <p:extLst>
      <p:ext uri="{BB962C8B-B14F-4D97-AF65-F5344CB8AC3E}">
        <p14:creationId xmlns:p14="http://schemas.microsoft.com/office/powerpoint/2010/main" val="5987471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27D53-0157-45FB-952B-5F4CD31CC1E2}"/>
              </a:ext>
            </a:extLst>
          </p:cNvPr>
          <p:cNvGraphicFramePr>
            <a:graphicFrameLocks noGrp="1"/>
          </p:cNvGraphicFramePr>
          <p:nvPr>
            <p:ph idx="1"/>
            <p:extLst>
              <p:ext uri="{D42A27DB-BD31-4B8C-83A1-F6EECF244321}">
                <p14:modId xmlns:p14="http://schemas.microsoft.com/office/powerpoint/2010/main" val="3407069340"/>
              </p:ext>
            </p:extLst>
          </p:nvPr>
        </p:nvGraphicFramePr>
        <p:xfrm>
          <a:off x="0" y="1055686"/>
          <a:ext cx="6016625" cy="471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01367F-43B1-4319-B7F3-F938B22C7112}"/>
              </a:ext>
            </a:extLst>
          </p:cNvPr>
          <p:cNvSpPr>
            <a:spLocks noGrp="1"/>
          </p:cNvSpPr>
          <p:nvPr>
            <p:ph type="title"/>
          </p:nvPr>
        </p:nvSpPr>
        <p:spPr/>
        <p:txBody>
          <a:bodyPr/>
          <a:lstStyle/>
          <a:p>
            <a:r>
              <a:rPr lang="en-US" dirty="0"/>
              <a:t>Collections Convergence Initiative</a:t>
            </a:r>
          </a:p>
        </p:txBody>
      </p:sp>
      <p:sp>
        <p:nvSpPr>
          <p:cNvPr id="5" name="Content Placeholder 2">
            <a:extLst>
              <a:ext uri="{FF2B5EF4-FFF2-40B4-BE49-F238E27FC236}">
                <a16:creationId xmlns:a16="http://schemas.microsoft.com/office/drawing/2014/main" id="{C6B84189-9517-4527-97D0-5B9358547786}"/>
              </a:ext>
            </a:extLst>
          </p:cNvPr>
          <p:cNvSpPr txBox="1">
            <a:spLocks/>
          </p:cNvSpPr>
          <p:nvPr/>
        </p:nvSpPr>
        <p:spPr>
          <a:xfrm>
            <a:off x="5565774" y="1219203"/>
            <a:ext cx="6302376"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Led by a prominent scholar</a:t>
            </a:r>
          </a:p>
          <a:p>
            <a:r>
              <a:rPr lang="en-US" dirty="0"/>
              <a:t>Community of scholars, artists, archivists, and special collections librarians</a:t>
            </a:r>
          </a:p>
          <a:p>
            <a:r>
              <a:rPr lang="en-US" dirty="0"/>
              <a:t>Disciplinary scholars participate directly in collection development</a:t>
            </a:r>
          </a:p>
          <a:p>
            <a:r>
              <a:rPr lang="en-US" dirty="0"/>
              <a:t>Programming with fellows and postdocs</a:t>
            </a:r>
          </a:p>
          <a:p>
            <a:r>
              <a:rPr lang="en-US" dirty="0"/>
              <a:t>Areas of strategic importance for the university and the libraries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966037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27D53-0157-45FB-952B-5F4CD31CC1E2}"/>
              </a:ext>
            </a:extLst>
          </p:cNvPr>
          <p:cNvGraphicFramePr>
            <a:graphicFrameLocks noGrp="1"/>
          </p:cNvGraphicFramePr>
          <p:nvPr>
            <p:ph idx="1"/>
            <p:extLst>
              <p:ext uri="{D42A27DB-BD31-4B8C-83A1-F6EECF244321}">
                <p14:modId xmlns:p14="http://schemas.microsoft.com/office/powerpoint/2010/main" val="2491028254"/>
              </p:ext>
            </p:extLst>
          </p:nvPr>
        </p:nvGraphicFramePr>
        <p:xfrm>
          <a:off x="76200" y="1055686"/>
          <a:ext cx="6858000" cy="471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01367F-43B1-4319-B7F3-F938B22C7112}"/>
              </a:ext>
            </a:extLst>
          </p:cNvPr>
          <p:cNvSpPr>
            <a:spLocks noGrp="1"/>
          </p:cNvSpPr>
          <p:nvPr>
            <p:ph type="title"/>
          </p:nvPr>
        </p:nvSpPr>
        <p:spPr/>
        <p:txBody>
          <a:bodyPr/>
          <a:lstStyle/>
          <a:p>
            <a:r>
              <a:rPr lang="en-US" dirty="0"/>
              <a:t>Collections Convergence Initiative</a:t>
            </a:r>
          </a:p>
        </p:txBody>
      </p:sp>
      <p:sp>
        <p:nvSpPr>
          <p:cNvPr id="5" name="Content Placeholder 2">
            <a:extLst>
              <a:ext uri="{FF2B5EF4-FFF2-40B4-BE49-F238E27FC236}">
                <a16:creationId xmlns:a16="http://schemas.microsoft.com/office/drawing/2014/main" id="{C6B84189-9517-4527-97D0-5B9358547786}"/>
              </a:ext>
            </a:extLst>
          </p:cNvPr>
          <p:cNvSpPr txBox="1">
            <a:spLocks/>
          </p:cNvSpPr>
          <p:nvPr/>
        </p:nvSpPr>
        <p:spPr>
          <a:xfrm>
            <a:off x="7219950" y="1600200"/>
            <a:ext cx="4895850" cy="390525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Professor Bill Deverell of USC history and the Huntington-USC Institute on California and the West serves as the inaugural director and the faculty lead for SoCal studies.</a:t>
            </a:r>
          </a:p>
          <a:p>
            <a:pPr marL="0" indent="0">
              <a:buNone/>
            </a:pPr>
            <a:endParaRPr lang="en-US" dirty="0"/>
          </a:p>
          <a:p>
            <a:pPr marL="0" indent="0">
              <a:buNone/>
            </a:pPr>
            <a:r>
              <a:rPr lang="en-US" dirty="0"/>
              <a:t>Library Journal article on the initiative’s launch: </a:t>
            </a:r>
            <a:r>
              <a:rPr lang="en-US" dirty="0">
                <a:hlinkClick r:id="rId8"/>
              </a:rPr>
              <a:t>https://bit.ly/2CRo3hr</a:t>
            </a: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652165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27D53-0157-45FB-952B-5F4CD31CC1E2}"/>
              </a:ext>
            </a:extLst>
          </p:cNvPr>
          <p:cNvGraphicFramePr>
            <a:graphicFrameLocks noGrp="1"/>
          </p:cNvGraphicFramePr>
          <p:nvPr>
            <p:ph idx="1"/>
            <p:extLst>
              <p:ext uri="{D42A27DB-BD31-4B8C-83A1-F6EECF244321}">
                <p14:modId xmlns:p14="http://schemas.microsoft.com/office/powerpoint/2010/main" val="2525344185"/>
              </p:ext>
            </p:extLst>
          </p:nvPr>
        </p:nvGraphicFramePr>
        <p:xfrm>
          <a:off x="76200" y="1055686"/>
          <a:ext cx="6858000" cy="471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01367F-43B1-4319-B7F3-F938B22C7112}"/>
              </a:ext>
            </a:extLst>
          </p:cNvPr>
          <p:cNvSpPr>
            <a:spLocks noGrp="1"/>
          </p:cNvSpPr>
          <p:nvPr>
            <p:ph type="title"/>
          </p:nvPr>
        </p:nvSpPr>
        <p:spPr/>
        <p:txBody>
          <a:bodyPr/>
          <a:lstStyle/>
          <a:p>
            <a:r>
              <a:rPr lang="en-US" dirty="0"/>
              <a:t>Collections Convergence Initiative</a:t>
            </a:r>
          </a:p>
        </p:txBody>
      </p:sp>
      <p:sp>
        <p:nvSpPr>
          <p:cNvPr id="5" name="Content Placeholder 2">
            <a:extLst>
              <a:ext uri="{FF2B5EF4-FFF2-40B4-BE49-F238E27FC236}">
                <a16:creationId xmlns:a16="http://schemas.microsoft.com/office/drawing/2014/main" id="{C6B84189-9517-4527-97D0-5B9358547786}"/>
              </a:ext>
            </a:extLst>
          </p:cNvPr>
          <p:cNvSpPr txBox="1">
            <a:spLocks/>
          </p:cNvSpPr>
          <p:nvPr/>
        </p:nvSpPr>
        <p:spPr>
          <a:xfrm>
            <a:off x="6286500" y="2108993"/>
            <a:ext cx="5295900" cy="2935447"/>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Wingdings" pitchFamily="2" charset="2"/>
              <a:buChar char="§"/>
              <a:defRPr sz="3200" kern="1200" baseline="0">
                <a:solidFill>
                  <a:schemeClr val="tx2"/>
                </a:solidFill>
                <a:latin typeface="Times New Roman" pitchFamily="18" charset="0"/>
                <a:ea typeface="+mn-ea"/>
                <a:cs typeface="Times New Roman" pitchFamily="18" charset="0"/>
              </a:defRPr>
            </a:lvl1pPr>
            <a:lvl2pPr marL="742950" indent="-285750" algn="l" defTabSz="457200" rtl="0" eaLnBrk="1" latinLnBrk="0" hangingPunct="1">
              <a:spcBef>
                <a:spcPts val="1200"/>
              </a:spcBef>
              <a:buFont typeface="Wingdings" pitchFamily="2" charset="2"/>
              <a:buChar char="§"/>
              <a:defRPr sz="2800" kern="1200" baseline="0">
                <a:solidFill>
                  <a:schemeClr val="tx2"/>
                </a:solidFill>
                <a:latin typeface="Times New Roman" pitchFamily="18" charset="0"/>
                <a:ea typeface="+mn-ea"/>
                <a:cs typeface="Times New Roman" pitchFamily="18" charset="0"/>
              </a:defRPr>
            </a:lvl2pPr>
            <a:lvl3pPr marL="1143000" indent="-228600" algn="l" defTabSz="457200" rtl="0" eaLnBrk="1" latinLnBrk="0" hangingPunct="1">
              <a:spcBef>
                <a:spcPts val="1200"/>
              </a:spcBef>
              <a:buFont typeface="Wingdings" pitchFamily="2" charset="2"/>
              <a:buChar char="§"/>
              <a:defRPr sz="2400" kern="1200" baseline="0">
                <a:solidFill>
                  <a:schemeClr val="tx2"/>
                </a:solidFill>
                <a:latin typeface="Times New Roman" pitchFamily="18" charset="0"/>
                <a:ea typeface="+mn-ea"/>
                <a:cs typeface="Times New Roman" pitchFamily="18" charset="0"/>
              </a:defRPr>
            </a:lvl3pPr>
            <a:lvl4pPr marL="16002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4pPr>
            <a:lvl5pPr marL="2057400" indent="-228600" algn="l" defTabSz="457200" rtl="0" eaLnBrk="1" latinLnBrk="0" hangingPunct="1">
              <a:spcBef>
                <a:spcPts val="1200"/>
              </a:spcBef>
              <a:buFont typeface="Wingdings" pitchFamily="2" charset="2"/>
              <a:buChar char="§"/>
              <a:defRPr sz="2000" kern="1200" baseline="0">
                <a:solidFill>
                  <a:schemeClr val="tx2"/>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Examples of how this area is driving academic programming, sponsored-project funding, and inclusive, community-based programs…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65302710"/>
      </p:ext>
    </p:extLst>
  </p:cSld>
  <p:clrMapOvr>
    <a:masterClrMapping/>
  </p:clrMapOvr>
  <p:transition>
    <p:fade/>
  </p:transition>
</p:sld>
</file>

<file path=ppt/theme/theme1.xml><?xml version="1.0" encoding="utf-8"?>
<a:theme xmlns:a="http://schemas.openxmlformats.org/drawingml/2006/main" name="Office Theme">
  <a:themeElements>
    <a:clrScheme name="Custom 3">
      <a:dk1>
        <a:srgbClr val="990000"/>
      </a:dk1>
      <a:lt1>
        <a:sysClr val="window" lastClr="FFFFFF"/>
      </a:lt1>
      <a:dk2>
        <a:srgbClr val="323232"/>
      </a:dk2>
      <a:lt2>
        <a:srgbClr val="E3DED1"/>
      </a:lt2>
      <a:accent1>
        <a:srgbClr val="FFCC00"/>
      </a:accent1>
      <a:accent2>
        <a:srgbClr val="991B1E"/>
      </a:accent2>
      <a:accent3>
        <a:srgbClr val="1B587C"/>
      </a:accent3>
      <a:accent4>
        <a:srgbClr val="4E8542"/>
      </a:accent4>
      <a:accent5>
        <a:srgbClr val="604878"/>
      </a:accent5>
      <a:accent6>
        <a:srgbClr val="C19859"/>
      </a:accent6>
      <a:hlink>
        <a:srgbClr val="99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24300</TotalTime>
  <Words>1007</Words>
  <Application>Microsoft Office PowerPoint</Application>
  <PresentationFormat>Widescreen</PresentationFormat>
  <Paragraphs>111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Office Theme</vt:lpstr>
      <vt:lpstr>PowerPoint Presentation</vt:lpstr>
      <vt:lpstr>PowerPoint Presentation</vt:lpstr>
      <vt:lpstr>PowerPoint Presentation</vt:lpstr>
      <vt:lpstr>Outline</vt:lpstr>
      <vt:lpstr>USC’s and the Libraries’ Strategic Plans</vt:lpstr>
      <vt:lpstr>USC’s and the Libraries’ Strategic Plans</vt:lpstr>
      <vt:lpstr>Collections Convergence Initiative</vt:lpstr>
      <vt:lpstr>Collections Convergence Initiative</vt:lpstr>
      <vt:lpstr>Collections Convergence Initiative</vt:lpstr>
      <vt:lpstr>Funding Partners</vt:lpstr>
      <vt:lpstr>Southern California Archives Census</vt:lpstr>
      <vt:lpstr>Los Angeles Community Collections</vt:lpstr>
      <vt:lpstr>L.A. as Subject Digital Residencies</vt:lpstr>
      <vt:lpstr>L.A. as Subject Digital Residencies</vt:lpstr>
      <vt:lpstr>3-Program Totals</vt:lpstr>
      <vt:lpstr>3-Program Totals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uscadmin</dc:creator>
  <cp:lastModifiedBy>hmcharg</cp:lastModifiedBy>
  <cp:revision>1603</cp:revision>
  <cp:lastPrinted>2018-08-29T17:40:56Z</cp:lastPrinted>
  <dcterms:created xsi:type="dcterms:W3CDTF">2011-12-13T23:15:02Z</dcterms:created>
  <dcterms:modified xsi:type="dcterms:W3CDTF">2018-09-17T16:07:07Z</dcterms:modified>
</cp:coreProperties>
</file>