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Lst>
  <p:notesMasterIdLst>
    <p:notesMasterId r:id="rId60"/>
  </p:notesMasterIdLst>
  <p:sldIdLst>
    <p:sldId id="316" r:id="rId3"/>
    <p:sldId id="317" r:id="rId4"/>
    <p:sldId id="321" r:id="rId5"/>
    <p:sldId id="257" r:id="rId6"/>
    <p:sldId id="258" r:id="rId7"/>
    <p:sldId id="256" r:id="rId8"/>
    <p:sldId id="313" r:id="rId9"/>
    <p:sldId id="314" r:id="rId10"/>
    <p:sldId id="315" r:id="rId11"/>
    <p:sldId id="306" r:id="rId12"/>
    <p:sldId id="308" r:id="rId13"/>
    <p:sldId id="323" r:id="rId14"/>
    <p:sldId id="322" r:id="rId15"/>
    <p:sldId id="324" r:id="rId16"/>
    <p:sldId id="325" r:id="rId17"/>
    <p:sldId id="327" r:id="rId18"/>
    <p:sldId id="326" r:id="rId19"/>
    <p:sldId id="261" r:id="rId20"/>
    <p:sldId id="262" r:id="rId21"/>
    <p:sldId id="263" r:id="rId22"/>
    <p:sldId id="266" r:id="rId23"/>
    <p:sldId id="268" r:id="rId24"/>
    <p:sldId id="269" r:id="rId25"/>
    <p:sldId id="272" r:id="rId26"/>
    <p:sldId id="273" r:id="rId27"/>
    <p:sldId id="271" r:id="rId28"/>
    <p:sldId id="275" r:id="rId29"/>
    <p:sldId id="276" r:id="rId30"/>
    <p:sldId id="278" r:id="rId31"/>
    <p:sldId id="279" r:id="rId32"/>
    <p:sldId id="281" r:id="rId33"/>
    <p:sldId id="282" r:id="rId34"/>
    <p:sldId id="284" r:id="rId35"/>
    <p:sldId id="286" r:id="rId36"/>
    <p:sldId id="288" r:id="rId37"/>
    <p:sldId id="289" r:id="rId38"/>
    <p:sldId id="290" r:id="rId39"/>
    <p:sldId id="291" r:id="rId40"/>
    <p:sldId id="292" r:id="rId41"/>
    <p:sldId id="293" r:id="rId42"/>
    <p:sldId id="295" r:id="rId43"/>
    <p:sldId id="296" r:id="rId44"/>
    <p:sldId id="297" r:id="rId45"/>
    <p:sldId id="298" r:id="rId46"/>
    <p:sldId id="299" r:id="rId47"/>
    <p:sldId id="301" r:id="rId48"/>
    <p:sldId id="336" r:id="rId49"/>
    <p:sldId id="335" r:id="rId50"/>
    <p:sldId id="329" r:id="rId51"/>
    <p:sldId id="330" r:id="rId52"/>
    <p:sldId id="333" r:id="rId53"/>
    <p:sldId id="328" r:id="rId54"/>
    <p:sldId id="302" r:id="rId55"/>
    <p:sldId id="303" r:id="rId56"/>
    <p:sldId id="304" r:id="rId57"/>
    <p:sldId id="318" r:id="rId58"/>
    <p:sldId id="305" r:id="rId59"/>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930"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1143000" y="685800"/>
            <a:ext cx="4572000" cy="3429000"/>
          </a:xfrm>
          <a:prstGeom prst="rect">
            <a:avLst/>
          </a:prstGeom>
        </p:spPr>
        <p:txBody>
          <a:bodyPr/>
          <a:lstStyle/>
          <a:p>
            <a:endParaRPr/>
          </a:p>
        </p:txBody>
      </p:sp>
      <p:sp>
        <p:nvSpPr>
          <p:cNvPr id="128" name="Shape 1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algn="l"/>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16624-464D-4C62-9B0F-ACE0D1802342}"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N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9959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1444931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r>
              <a:rPr dirty="0"/>
              <a:t>In December 1818, Kendall reports that he has received the wigs, and they fit! </a:t>
            </a:r>
          </a:p>
          <a:p>
            <a:endParaRPr dirty="0"/>
          </a:p>
          <a:p>
            <a:r>
              <a:rPr dirty="0"/>
              <a:t>But this letter is not received by the CMS until June the following year (14 June 1819).</a:t>
            </a:r>
          </a:p>
          <a:p>
            <a:r>
              <a:rPr dirty="0"/>
              <a:t>(Kendall initially asked for them in February 1815, so you can see how long these things took)</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33">
              <a:defRPr/>
            </a:pPr>
            <a:r>
              <a:rPr lang="en-NZ" dirty="0" smtClean="0"/>
              <a:t>By working closely with researchers to determine their requirements for the archive, the library has strengthened our relationship with them.  We have clearly demonstrated the added value that the library offers to the wider university.  We have strengthened our relationship with our stakeholders, and </a:t>
            </a:r>
            <a:r>
              <a:rPr lang="en-NZ" b="1" dirty="0" smtClean="0"/>
              <a:t>found new ways to use the skills and talents of library staff </a:t>
            </a:r>
            <a:r>
              <a:rPr lang="en-NZ" dirty="0" smtClean="0"/>
              <a:t>to support our research community.   Several</a:t>
            </a:r>
            <a:r>
              <a:rPr lang="en-NZ" baseline="0" dirty="0" smtClean="0"/>
              <a:t> </a:t>
            </a:r>
            <a:r>
              <a:rPr lang="en-NZ" dirty="0" smtClean="0"/>
              <a:t>research outputs have already come out of the archive.</a:t>
            </a:r>
          </a:p>
          <a:p>
            <a:pPr defTabSz="922933">
              <a:defRPr/>
            </a:pPr>
            <a:endParaRPr lang="en-NZ" dirty="0" smtClean="0"/>
          </a:p>
          <a:p>
            <a:r>
              <a:rPr lang="en-NZ" dirty="0" smtClean="0"/>
              <a:t>This project has helped to raise the library profile,</a:t>
            </a:r>
            <a:r>
              <a:rPr lang="en-NZ" baseline="0" dirty="0" smtClean="0"/>
              <a:t> by demonstrating that library services are evolving to meet the changing needs of our research community.</a:t>
            </a:r>
          </a:p>
          <a:p>
            <a:pPr defTabSz="974702">
              <a:defRPr/>
            </a:pPr>
            <a:r>
              <a:rPr lang="en-NZ" baseline="0" dirty="0" smtClean="0"/>
              <a:t>By putting our resources online, we are showcasing the unique and nationally significant material available in our collections.  Our digitisation is preservation quality, which ensures that this important </a:t>
            </a:r>
            <a:r>
              <a:rPr lang="en-GB" dirty="0" smtClean="0"/>
              <a:t>cultural heritage material</a:t>
            </a:r>
            <a:r>
              <a:rPr lang="en-GB" baseline="0" dirty="0" smtClean="0"/>
              <a:t> will also be</a:t>
            </a:r>
            <a:r>
              <a:rPr lang="en-NZ" baseline="0" dirty="0" smtClean="0"/>
              <a:t> available for future generations.  As often happens with digitisation projects, Researchers have told us to expect a surge in publications about Samuel Marsden, as they will no longer have to travel to Dunedin to access this material.</a:t>
            </a:r>
            <a:endParaRPr lang="en-NZ" dirty="0" smtClean="0"/>
          </a:p>
          <a:p>
            <a:endParaRPr lang="en-NZ" dirty="0"/>
          </a:p>
        </p:txBody>
      </p:sp>
      <p:sp>
        <p:nvSpPr>
          <p:cNvPr id="4" name="Slide Number Placeholder 3"/>
          <p:cNvSpPr>
            <a:spLocks noGrp="1"/>
          </p:cNvSpPr>
          <p:nvPr>
            <p:ph type="sldNum" sz="quarter" idx="10"/>
          </p:nvPr>
        </p:nvSpPr>
        <p:spPr/>
        <p:txBody>
          <a:bodyPr/>
          <a:lstStyle/>
          <a:p>
            <a:fld id="{A11C9017-A0B9-49F7-929B-19B777B2FC29}" type="slidenum">
              <a:rPr lang="en-NZ" smtClean="0"/>
              <a:t>49</a:t>
            </a:fld>
            <a:endParaRPr lang="en-NZ"/>
          </a:p>
        </p:txBody>
      </p:sp>
    </p:spTree>
    <p:extLst>
      <p:ext uri="{BB962C8B-B14F-4D97-AF65-F5344CB8AC3E}">
        <p14:creationId xmlns:p14="http://schemas.microsoft.com/office/powerpoint/2010/main" val="4086577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Tony has used this text to create word clouds, which help to visualise the language of Empire.</a:t>
            </a:r>
            <a:endParaRPr lang="en-NZ" dirty="0"/>
          </a:p>
        </p:txBody>
      </p:sp>
      <p:sp>
        <p:nvSpPr>
          <p:cNvPr id="4" name="Slide Number Placeholder 3"/>
          <p:cNvSpPr>
            <a:spLocks noGrp="1"/>
          </p:cNvSpPr>
          <p:nvPr>
            <p:ph type="sldNum" sz="quarter" idx="10"/>
          </p:nvPr>
        </p:nvSpPr>
        <p:spPr/>
        <p:txBody>
          <a:bodyPr/>
          <a:lstStyle/>
          <a:p>
            <a:fld id="{A11C9017-A0B9-49F7-929B-19B777B2FC29}" type="slidenum">
              <a:rPr lang="en-NZ" smtClean="0"/>
              <a:t>50</a:t>
            </a:fld>
            <a:endParaRPr lang="en-NZ"/>
          </a:p>
        </p:txBody>
      </p:sp>
    </p:spTree>
    <p:extLst>
      <p:ext uri="{BB962C8B-B14F-4D97-AF65-F5344CB8AC3E}">
        <p14:creationId xmlns:p14="http://schemas.microsoft.com/office/powerpoint/2010/main" val="2371826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11C9017-A0B9-49F7-929B-19B777B2FC29}" type="slidenum">
              <a:rPr lang="en-NZ" smtClean="0"/>
              <a:t>51</a:t>
            </a:fld>
            <a:endParaRPr lang="en-NZ"/>
          </a:p>
        </p:txBody>
      </p:sp>
    </p:spTree>
    <p:extLst>
      <p:ext uri="{BB962C8B-B14F-4D97-AF65-F5344CB8AC3E}">
        <p14:creationId xmlns:p14="http://schemas.microsoft.com/office/powerpoint/2010/main" val="1622195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If a user blocks java, they</a:t>
            </a:r>
            <a:r>
              <a:rPr lang="en-NZ" baseline="0" dirty="0" smtClean="0"/>
              <a:t> will not be counted. People are staying on the page (see low bounce rate), and exploring deeply (almost 6 clicks, on average).</a:t>
            </a:r>
          </a:p>
          <a:p>
            <a:endParaRPr lang="en-NZ" baseline="0" dirty="0" smtClean="0"/>
          </a:p>
          <a:p>
            <a:r>
              <a:rPr lang="en-NZ" dirty="0"/>
              <a:t>Country</a:t>
            </a:r>
            <a:r>
              <a:rPr lang="en-NZ" dirty="0" smtClean="0"/>
              <a:t> </a:t>
            </a:r>
            <a:r>
              <a:rPr lang="en-NZ" dirty="0"/>
              <a:t>Sessions</a:t>
            </a:r>
            <a:r>
              <a:rPr lang="en-NZ" dirty="0" smtClean="0"/>
              <a:t> </a:t>
            </a:r>
          </a:p>
          <a:p>
            <a:r>
              <a:rPr lang="en-NZ" dirty="0"/>
              <a:t>New Zealand</a:t>
            </a:r>
            <a:r>
              <a:rPr lang="en-NZ" dirty="0" smtClean="0"/>
              <a:t> </a:t>
            </a:r>
            <a:r>
              <a:rPr lang="en-NZ" dirty="0"/>
              <a:t>4,034</a:t>
            </a:r>
            <a:r>
              <a:rPr lang="en-NZ" dirty="0" smtClean="0"/>
              <a:t> </a:t>
            </a:r>
          </a:p>
          <a:p>
            <a:r>
              <a:rPr lang="en-NZ" dirty="0"/>
              <a:t>United States</a:t>
            </a:r>
            <a:r>
              <a:rPr lang="en-NZ" dirty="0" smtClean="0"/>
              <a:t> </a:t>
            </a:r>
            <a:r>
              <a:rPr lang="en-NZ" dirty="0"/>
              <a:t>351</a:t>
            </a:r>
            <a:r>
              <a:rPr lang="en-NZ" dirty="0" smtClean="0"/>
              <a:t> </a:t>
            </a:r>
          </a:p>
          <a:p>
            <a:r>
              <a:rPr lang="en-NZ" dirty="0"/>
              <a:t>Australia</a:t>
            </a:r>
            <a:r>
              <a:rPr lang="en-NZ" dirty="0" smtClean="0"/>
              <a:t> </a:t>
            </a:r>
            <a:r>
              <a:rPr lang="en-NZ" dirty="0"/>
              <a:t>224</a:t>
            </a:r>
            <a:r>
              <a:rPr lang="en-NZ" dirty="0" smtClean="0"/>
              <a:t> </a:t>
            </a:r>
          </a:p>
          <a:p>
            <a:r>
              <a:rPr lang="en-NZ" dirty="0"/>
              <a:t>United Kingdom</a:t>
            </a:r>
            <a:r>
              <a:rPr lang="en-NZ" dirty="0" smtClean="0"/>
              <a:t> </a:t>
            </a:r>
            <a:r>
              <a:rPr lang="en-NZ" dirty="0"/>
              <a:t>119</a:t>
            </a:r>
            <a:r>
              <a:rPr lang="en-NZ" dirty="0" smtClean="0"/>
              <a:t> </a:t>
            </a:r>
          </a:p>
          <a:p>
            <a:r>
              <a:rPr lang="en-NZ" dirty="0"/>
              <a:t>Canada</a:t>
            </a:r>
            <a:r>
              <a:rPr lang="en-NZ" dirty="0" smtClean="0"/>
              <a:t> </a:t>
            </a:r>
            <a:r>
              <a:rPr lang="en-NZ" dirty="0"/>
              <a:t>81</a:t>
            </a:r>
            <a:r>
              <a:rPr lang="en-NZ" dirty="0" smtClean="0"/>
              <a:t> </a:t>
            </a:r>
          </a:p>
          <a:p>
            <a:r>
              <a:rPr lang="en-NZ" dirty="0"/>
              <a:t>Germany</a:t>
            </a:r>
            <a:r>
              <a:rPr lang="en-NZ" dirty="0" smtClean="0"/>
              <a:t> </a:t>
            </a:r>
            <a:r>
              <a:rPr lang="en-NZ" dirty="0"/>
              <a:t>33</a:t>
            </a:r>
            <a:r>
              <a:rPr lang="en-NZ" dirty="0" smtClean="0"/>
              <a:t> </a:t>
            </a:r>
          </a:p>
          <a:p>
            <a:r>
              <a:rPr lang="en-NZ" dirty="0"/>
              <a:t>Ireland</a:t>
            </a:r>
            <a:r>
              <a:rPr lang="en-NZ" dirty="0" smtClean="0"/>
              <a:t> </a:t>
            </a:r>
            <a:r>
              <a:rPr lang="en-NZ" dirty="0"/>
              <a:t>32</a:t>
            </a:r>
            <a:r>
              <a:rPr lang="en-NZ" dirty="0" smtClean="0"/>
              <a:t> </a:t>
            </a:r>
          </a:p>
          <a:p>
            <a:r>
              <a:rPr lang="en-NZ" dirty="0"/>
              <a:t>Hong Kong</a:t>
            </a:r>
            <a:r>
              <a:rPr lang="en-NZ" dirty="0" smtClean="0"/>
              <a:t> </a:t>
            </a:r>
            <a:r>
              <a:rPr lang="en-NZ" dirty="0"/>
              <a:t>27</a:t>
            </a:r>
            <a:r>
              <a:rPr lang="en-NZ" dirty="0" smtClean="0"/>
              <a:t> </a:t>
            </a:r>
          </a:p>
          <a:p>
            <a:r>
              <a:rPr lang="en-NZ" dirty="0"/>
              <a:t>China</a:t>
            </a:r>
            <a:r>
              <a:rPr lang="en-NZ" dirty="0" smtClean="0"/>
              <a:t> </a:t>
            </a:r>
            <a:r>
              <a:rPr lang="en-NZ" dirty="0"/>
              <a:t>19</a:t>
            </a:r>
            <a:r>
              <a:rPr lang="en-NZ" dirty="0" smtClean="0"/>
              <a:t> </a:t>
            </a:r>
          </a:p>
          <a:p>
            <a:r>
              <a:rPr lang="en-NZ" dirty="0"/>
              <a:t>Netherlands</a:t>
            </a:r>
            <a:r>
              <a:rPr lang="en-NZ" dirty="0" smtClean="0"/>
              <a:t> </a:t>
            </a:r>
            <a:r>
              <a:rPr lang="en-NZ" dirty="0"/>
              <a:t>14</a:t>
            </a:r>
            <a:r>
              <a:rPr lang="en-NZ" dirty="0" smtClean="0"/>
              <a:t> </a:t>
            </a:r>
          </a:p>
          <a:p>
            <a:endParaRPr lang="en-NZ" dirty="0"/>
          </a:p>
          <a:p>
            <a:r>
              <a:rPr lang="en-NZ" dirty="0"/>
              <a:t>5,063</a:t>
            </a:r>
            <a:r>
              <a:rPr lang="en-NZ" dirty="0" smtClean="0"/>
              <a:t> </a:t>
            </a:r>
            <a:endParaRPr lang="en-NZ" dirty="0"/>
          </a:p>
        </p:txBody>
      </p:sp>
      <p:sp>
        <p:nvSpPr>
          <p:cNvPr id="4" name="Slide Number Placeholder 3"/>
          <p:cNvSpPr>
            <a:spLocks noGrp="1"/>
          </p:cNvSpPr>
          <p:nvPr>
            <p:ph type="sldNum" sz="quarter" idx="10"/>
          </p:nvPr>
        </p:nvSpPr>
        <p:spPr/>
        <p:txBody>
          <a:bodyPr/>
          <a:lstStyle/>
          <a:p>
            <a:fld id="{A11C9017-A0B9-49F7-929B-19B777B2FC29}" type="slidenum">
              <a:rPr lang="en-NZ" smtClean="0"/>
              <a:t>52</a:t>
            </a:fld>
            <a:endParaRPr lang="en-NZ"/>
          </a:p>
        </p:txBody>
      </p:sp>
    </p:spTree>
    <p:extLst>
      <p:ext uri="{BB962C8B-B14F-4D97-AF65-F5344CB8AC3E}">
        <p14:creationId xmlns:p14="http://schemas.microsoft.com/office/powerpoint/2010/main" val="4147864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endParaRPr/>
          </a:p>
          <a:p>
            <a:r>
              <a:t>Country Sessions </a:t>
            </a:r>
          </a:p>
          <a:p>
            <a:r>
              <a:t>New Zealand 4,034 </a:t>
            </a:r>
          </a:p>
          <a:p>
            <a:r>
              <a:t>United States 351 </a:t>
            </a:r>
          </a:p>
          <a:p>
            <a:r>
              <a:t>Australia 224 </a:t>
            </a:r>
          </a:p>
          <a:p>
            <a:r>
              <a:t>United Kingdom 119 </a:t>
            </a:r>
          </a:p>
          <a:p>
            <a:r>
              <a:t>Canada 81 </a:t>
            </a:r>
          </a:p>
          <a:p>
            <a:r>
              <a:t>Germany 33 </a:t>
            </a:r>
          </a:p>
          <a:p>
            <a:r>
              <a:t>Ireland 32 </a:t>
            </a:r>
          </a:p>
          <a:p>
            <a:r>
              <a:t>Hong Kong 27 </a:t>
            </a:r>
          </a:p>
          <a:p>
            <a:r>
              <a:t>China 19 </a:t>
            </a:r>
          </a:p>
          <a:p>
            <a:r>
              <a:t>Netherlands 14 </a:t>
            </a:r>
          </a:p>
          <a:p>
            <a:endParaRPr/>
          </a:p>
          <a:p>
            <a:r>
              <a:t>5,063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451" indent="-177451" defTabSz="1015275">
              <a:buFont typeface="Arial" panose="020B0604020202020204" pitchFamily="34" charset="0"/>
              <a:buChar char="•"/>
              <a:defRPr/>
            </a:pPr>
            <a:r>
              <a:rPr lang="en-NZ" dirty="0" err="1" smtClean="0"/>
              <a:t>Dr.</a:t>
            </a:r>
            <a:r>
              <a:rPr lang="en-NZ" dirty="0" smtClean="0"/>
              <a:t> Hocken, the founder of Hocken</a:t>
            </a:r>
            <a:r>
              <a:rPr lang="en-NZ" baseline="0" dirty="0" smtClean="0"/>
              <a:t> Collections,</a:t>
            </a:r>
            <a:r>
              <a:rPr lang="en-NZ" dirty="0" smtClean="0"/>
              <a:t> came across Marsden's letters and journals when he visited the offices of the Church Missionary Society in</a:t>
            </a:r>
            <a:r>
              <a:rPr lang="en-NZ" baseline="0" dirty="0" smtClean="0"/>
              <a:t> </a:t>
            </a:r>
            <a:r>
              <a:rPr lang="en-NZ" dirty="0" smtClean="0"/>
              <a:t>London, between</a:t>
            </a:r>
            <a:r>
              <a:rPr lang="en-NZ" baseline="0" dirty="0" smtClean="0"/>
              <a:t> 1901-1904.  </a:t>
            </a:r>
          </a:p>
          <a:p>
            <a:pPr defTabSz="1015275">
              <a:defRPr/>
            </a:pPr>
            <a:r>
              <a:rPr lang="en-NZ" baseline="0" dirty="0" smtClean="0"/>
              <a:t>Realising </a:t>
            </a:r>
            <a:r>
              <a:rPr lang="en-NZ" dirty="0" smtClean="0"/>
              <a:t>their significance for New Zealanders, he somehow managed to secure these</a:t>
            </a:r>
            <a:r>
              <a:rPr lang="en-NZ" baseline="0" dirty="0" smtClean="0"/>
              <a:t> materials, and they now form part of the Hocken’s foundation collection, here in Dunedin.</a:t>
            </a:r>
          </a:p>
          <a:p>
            <a:pPr defTabSz="1015275">
              <a:defRPr/>
            </a:pPr>
            <a:r>
              <a:rPr lang="en-NZ" baseline="0" dirty="0" smtClean="0"/>
              <a:t>Not well-known that Hocken has the material – not covered in the AJCP  microfilming project.</a:t>
            </a:r>
          </a:p>
          <a:p>
            <a:pPr marL="177451" indent="-177451" defTabSz="1015275">
              <a:buFont typeface="Arial" panose="020B0604020202020204" pitchFamily="34" charset="0"/>
              <a:buChar char="•"/>
              <a:defRPr/>
            </a:pPr>
            <a:r>
              <a:rPr lang="en-NZ" dirty="0" smtClean="0"/>
              <a:t>In</a:t>
            </a:r>
            <a:r>
              <a:rPr lang="en-NZ" baseline="0" dirty="0" smtClean="0"/>
              <a:t> 1951, a young history student named Gordon Parsonson found himself accidently locked in the stacks of the Hocken Archives.  Not wanting to cause a fuss, he pulled a volume off the shelf to read until someone let him out.  The volume that he’d pulled out from the stacks just happened to be Marsden’s first journal, and he sat there reading it, until 5 o’clock when the Archives closed.</a:t>
            </a:r>
          </a:p>
          <a:p>
            <a:pPr defTabSz="1015275">
              <a:defRPr/>
            </a:pPr>
            <a:endParaRPr lang="en-NZ" dirty="0" smtClean="0"/>
          </a:p>
        </p:txBody>
      </p:sp>
      <p:sp>
        <p:nvSpPr>
          <p:cNvPr id="4" name="Slide Number Placeholder 3"/>
          <p:cNvSpPr>
            <a:spLocks noGrp="1"/>
          </p:cNvSpPr>
          <p:nvPr>
            <p:ph type="sldNum" sz="quarter" idx="10"/>
          </p:nvPr>
        </p:nvSpPr>
        <p:spPr/>
        <p:txBody>
          <a:bodyPr/>
          <a:lstStyle/>
          <a:p>
            <a:fld id="{A11C9017-A0B9-49F7-929B-19B777B2FC29}" type="slidenum">
              <a:rPr lang="en-NZ" smtClean="0"/>
              <a:t>12</a:t>
            </a:fld>
            <a:endParaRPr lang="en-NZ"/>
          </a:p>
        </p:txBody>
      </p:sp>
    </p:spTree>
    <p:extLst>
      <p:ext uri="{BB962C8B-B14F-4D97-AF65-F5344CB8AC3E}">
        <p14:creationId xmlns:p14="http://schemas.microsoft.com/office/powerpoint/2010/main" val="3927566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i="0" baseline="0" dirty="0" smtClean="0"/>
              <a:t>Ever since then, Gordon has painstakingly worked for over five decades to transcribe the letters and journals of Samuel Marsden and the other missionaries.</a:t>
            </a:r>
          </a:p>
          <a:p>
            <a:r>
              <a:rPr lang="en-NZ" i="0" baseline="0" dirty="0" smtClean="0"/>
              <a:t>His generosity in sharing these transcriptions mean that they are so much more accessible to those who cannot read nineteenth century handwriting.  Made the project possible because we already had digital text.</a:t>
            </a:r>
          </a:p>
        </p:txBody>
      </p:sp>
      <p:sp>
        <p:nvSpPr>
          <p:cNvPr id="4" name="Slide Number Placeholder 3"/>
          <p:cNvSpPr>
            <a:spLocks noGrp="1"/>
          </p:cNvSpPr>
          <p:nvPr>
            <p:ph type="sldNum" sz="quarter" idx="10"/>
          </p:nvPr>
        </p:nvSpPr>
        <p:spPr/>
        <p:txBody>
          <a:bodyPr/>
          <a:lstStyle/>
          <a:p>
            <a:fld id="{A11C9017-A0B9-49F7-929B-19B777B2FC29}" type="slidenum">
              <a:rPr lang="en-NZ" smtClean="0"/>
              <a:t>13</a:t>
            </a:fld>
            <a:endParaRPr lang="en-NZ"/>
          </a:p>
        </p:txBody>
      </p:sp>
    </p:spTree>
    <p:extLst>
      <p:ext uri="{BB962C8B-B14F-4D97-AF65-F5344CB8AC3E}">
        <p14:creationId xmlns:p14="http://schemas.microsoft.com/office/powerpoint/2010/main" val="1822187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0" i="0" baseline="0" dirty="0" smtClean="0"/>
              <a:t>The digitisation of the manuscripts required a camera (rather than a scanner), because of </a:t>
            </a:r>
            <a:r>
              <a:rPr lang="en-NZ" b="0" dirty="0" smtClean="0"/>
              <a:t>the fragile nature of the manuscripts.</a:t>
            </a:r>
          </a:p>
          <a:p>
            <a:pPr marL="173050" indent="-173050" defTabSz="922933">
              <a:buFont typeface="Arial" panose="020B0604020202020204" pitchFamily="34" charset="0"/>
              <a:buChar char="•"/>
              <a:defRPr/>
            </a:pPr>
            <a:r>
              <a:rPr lang="en-NZ" dirty="0" smtClean="0"/>
              <a:t>This project required capturing 3,728 images and took 5 ½ months to complete (around other projects and Business</a:t>
            </a:r>
            <a:r>
              <a:rPr lang="en-NZ" baseline="0" dirty="0" smtClean="0"/>
              <a:t> as Usual</a:t>
            </a:r>
            <a:r>
              <a:rPr lang="en-NZ" dirty="0" smtClean="0"/>
              <a:t>). </a:t>
            </a:r>
          </a:p>
          <a:p>
            <a:pPr marL="173050" indent="-173050" defTabSz="922933">
              <a:buFont typeface="Arial" panose="020B0604020202020204" pitchFamily="34" charset="0"/>
              <a:buChar char="•"/>
              <a:defRPr/>
            </a:pPr>
            <a:r>
              <a:rPr lang="en-NZ" dirty="0" smtClean="0"/>
              <a:t>Having a ‘live view’ on the monitor (as seen on this slide) made the process easier and ensured that</a:t>
            </a:r>
            <a:r>
              <a:rPr lang="en-NZ" baseline="0" dirty="0" smtClean="0"/>
              <a:t> the</a:t>
            </a:r>
            <a:r>
              <a:rPr lang="en-NZ" dirty="0" smtClean="0"/>
              <a:t> images were straight so they required less cropping.</a:t>
            </a:r>
          </a:p>
          <a:p>
            <a:pPr marL="173050" indent="-173050">
              <a:buFont typeface="Arial" panose="020B0604020202020204" pitchFamily="34" charset="0"/>
              <a:buChar char="•"/>
            </a:pPr>
            <a:r>
              <a:rPr lang="en-NZ" dirty="0" smtClean="0"/>
              <a:t>Colour reflecting back onto the images was a problem, so unfortunately, Richard and John had to avoid wearing any psycholodelic shirts while capturing the images!</a:t>
            </a:r>
          </a:p>
          <a:p>
            <a:pPr marL="173050" indent="-173050">
              <a:buFont typeface="Arial" panose="020B0604020202020204" pitchFamily="34" charset="0"/>
              <a:buChar char="•"/>
            </a:pPr>
            <a:r>
              <a:rPr lang="en-NZ" dirty="0" smtClean="0"/>
              <a:t>They could do batch jobs to rename the files, correct colour, boost the text, and get the image looking as close</a:t>
            </a:r>
            <a:r>
              <a:rPr lang="en-NZ" baseline="0" dirty="0" smtClean="0"/>
              <a:t> to the original as possible, but </a:t>
            </a:r>
            <a:r>
              <a:rPr lang="en-NZ" dirty="0" smtClean="0"/>
              <a:t>cropping and straightening of the images had to be done one-by-one. </a:t>
            </a:r>
            <a:endParaRPr lang="en-NZ" dirty="0"/>
          </a:p>
        </p:txBody>
      </p:sp>
      <p:sp>
        <p:nvSpPr>
          <p:cNvPr id="4" name="Slide Number Placeholder 3"/>
          <p:cNvSpPr>
            <a:spLocks noGrp="1"/>
          </p:cNvSpPr>
          <p:nvPr>
            <p:ph type="sldNum" sz="quarter" idx="10"/>
          </p:nvPr>
        </p:nvSpPr>
        <p:spPr/>
        <p:txBody>
          <a:bodyPr/>
          <a:lstStyle/>
          <a:p>
            <a:fld id="{A11C9017-A0B9-49F7-929B-19B777B2FC29}" type="slidenum">
              <a:rPr lang="en-NZ" smtClean="0"/>
              <a:t>14</a:t>
            </a:fld>
            <a:endParaRPr lang="en-NZ"/>
          </a:p>
        </p:txBody>
      </p:sp>
    </p:spTree>
    <p:extLst>
      <p:ext uri="{BB962C8B-B14F-4D97-AF65-F5344CB8AC3E}">
        <p14:creationId xmlns:p14="http://schemas.microsoft.com/office/powerpoint/2010/main" val="1098965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Meanwhile,</a:t>
            </a:r>
            <a:r>
              <a:rPr lang="en-NZ" baseline="0" dirty="0" smtClean="0"/>
              <a:t> one of the University library </a:t>
            </a:r>
            <a:r>
              <a:rPr lang="en-NZ" baseline="0" dirty="0" err="1" smtClean="0"/>
              <a:t>liasion</a:t>
            </a:r>
            <a:r>
              <a:rPr lang="en-NZ" baseline="0" dirty="0" smtClean="0"/>
              <a:t> librarians responsible for the humanities </a:t>
            </a:r>
            <a:r>
              <a:rPr lang="en-NZ" dirty="0" smtClean="0"/>
              <a:t>was responsible for determining the researchers’ requirements for the interface.</a:t>
            </a:r>
          </a:p>
          <a:p>
            <a:pPr defTabSz="946404">
              <a:defRPr/>
            </a:pPr>
            <a:r>
              <a:rPr lang="en-NZ" baseline="0" dirty="0" smtClean="0"/>
              <a:t>That is, I needed to find out how they wanted to be able to view the material,  the sort of </a:t>
            </a:r>
            <a:r>
              <a:rPr lang="en-NZ" dirty="0" smtClean="0"/>
              <a:t>search functionality that</a:t>
            </a:r>
            <a:r>
              <a:rPr lang="en-NZ" baseline="0" dirty="0" smtClean="0"/>
              <a:t> they </a:t>
            </a:r>
            <a:r>
              <a:rPr lang="en-NZ" dirty="0" smtClean="0"/>
              <a:t>would need, and the search filters that we’d need to set up to help them to</a:t>
            </a:r>
            <a:r>
              <a:rPr lang="en-NZ" baseline="0" dirty="0" smtClean="0"/>
              <a:t> refine their searches, and so on. This often involved showing them examples of functionality that was available on other sites, and asking if they’d find it useful (they always said ‘yes’).</a:t>
            </a:r>
          </a:p>
          <a:p>
            <a:pPr defTabSz="946404">
              <a:defRPr/>
            </a:pPr>
            <a:r>
              <a:rPr lang="en-NZ" baseline="0" dirty="0" smtClean="0"/>
              <a:t>So, the project manager and I met </a:t>
            </a:r>
            <a:r>
              <a:rPr lang="en-NZ" dirty="0" smtClean="0"/>
              <a:t>with several researchers from Otago, from other institutions,</a:t>
            </a:r>
            <a:r>
              <a:rPr lang="en-NZ" baseline="0" dirty="0" smtClean="0"/>
              <a:t> and also </a:t>
            </a:r>
            <a:r>
              <a:rPr lang="en-NZ" dirty="0" smtClean="0"/>
              <a:t>postgraduate students. </a:t>
            </a:r>
          </a:p>
          <a:p>
            <a:pPr defTabSz="946404">
              <a:defRPr/>
            </a:pPr>
            <a:r>
              <a:rPr lang="en-NZ" dirty="0" smtClean="0"/>
              <a:t>We also talked</a:t>
            </a:r>
            <a:r>
              <a:rPr lang="en-NZ" baseline="0" dirty="0" smtClean="0"/>
              <a:t> to </a:t>
            </a:r>
            <a:r>
              <a:rPr lang="en-NZ" dirty="0" smtClean="0"/>
              <a:t>people from other institutions who</a:t>
            </a:r>
            <a:r>
              <a:rPr lang="en-NZ" baseline="0" dirty="0" smtClean="0"/>
              <a:t> had been working on similar digital collections.</a:t>
            </a:r>
            <a:r>
              <a:rPr lang="en-NZ" dirty="0" smtClean="0"/>
              <a:t> Developed a list of about 43 requirements</a:t>
            </a:r>
          </a:p>
          <a:p>
            <a:endParaRPr lang="en-NZ" dirty="0"/>
          </a:p>
        </p:txBody>
      </p:sp>
      <p:sp>
        <p:nvSpPr>
          <p:cNvPr id="4" name="Slide Number Placeholder 3"/>
          <p:cNvSpPr>
            <a:spLocks noGrp="1"/>
          </p:cNvSpPr>
          <p:nvPr>
            <p:ph type="sldNum" sz="quarter" idx="10"/>
          </p:nvPr>
        </p:nvSpPr>
        <p:spPr/>
        <p:txBody>
          <a:bodyPr/>
          <a:lstStyle/>
          <a:p>
            <a:fld id="{A11C9017-A0B9-49F7-929B-19B777B2FC29}" type="slidenum">
              <a:rPr lang="en-NZ" smtClean="0"/>
              <a:t>15</a:t>
            </a:fld>
            <a:endParaRPr lang="en-NZ"/>
          </a:p>
        </p:txBody>
      </p:sp>
    </p:spTree>
    <p:extLst>
      <p:ext uri="{BB962C8B-B14F-4D97-AF65-F5344CB8AC3E}">
        <p14:creationId xmlns:p14="http://schemas.microsoft.com/office/powerpoint/2010/main" val="3809228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development team included 4 library staff</a:t>
            </a:r>
            <a:r>
              <a:rPr lang="en-NZ" baseline="0" dirty="0" smtClean="0"/>
              <a:t> in all (</a:t>
            </a:r>
            <a:r>
              <a:rPr lang="en-NZ" dirty="0" smtClean="0"/>
              <a:t>Hailing</a:t>
            </a:r>
            <a:r>
              <a:rPr lang="en-NZ" baseline="0" dirty="0" smtClean="0"/>
              <a:t> Situ, Emmanuel </a:t>
            </a:r>
            <a:r>
              <a:rPr lang="en-NZ" baseline="0" dirty="0" err="1" smtClean="0"/>
              <a:t>Delaborde</a:t>
            </a:r>
            <a:r>
              <a:rPr lang="en-NZ" baseline="0" dirty="0" smtClean="0"/>
              <a:t> [de-la-board], Shahne Rodgers and Allison Brown).</a:t>
            </a:r>
            <a:endParaRPr lang="en-NZ" dirty="0" smtClean="0"/>
          </a:p>
          <a:p>
            <a:r>
              <a:rPr lang="en-NZ" dirty="0" smtClean="0"/>
              <a:t>Each member of the team put </a:t>
            </a:r>
            <a:r>
              <a:rPr lang="en-NZ" baseline="0" dirty="0" smtClean="0"/>
              <a:t>together pieces of the puzzle.</a:t>
            </a:r>
          </a:p>
          <a:p>
            <a:r>
              <a:rPr lang="en-NZ" baseline="0" dirty="0" smtClean="0"/>
              <a:t>A lot of customisation of the software was needed, in order to meet as many of the researchers requirements as possible.</a:t>
            </a:r>
          </a:p>
          <a:p>
            <a:pPr marL="177451" indent="-177451">
              <a:buFont typeface="Arial" panose="020B0604020202020204" pitchFamily="34" charset="0"/>
              <a:buChar char="•"/>
            </a:pPr>
            <a:r>
              <a:rPr lang="en-NZ" baseline="0" dirty="0" smtClean="0"/>
              <a:t>For example, researchers wanted to be able to </a:t>
            </a:r>
            <a:r>
              <a:rPr lang="en-NZ" b="1" baseline="0" dirty="0" smtClean="0"/>
              <a:t>display the transcript and manuscript side by side</a:t>
            </a:r>
            <a:r>
              <a:rPr lang="en-NZ" dirty="0" smtClean="0"/>
              <a:t>, </a:t>
            </a:r>
            <a:r>
              <a:rPr lang="en-NZ" baseline="0" dirty="0" smtClean="0"/>
              <a:t>so </a:t>
            </a:r>
            <a:r>
              <a:rPr lang="en-NZ" dirty="0" smtClean="0"/>
              <a:t>they </a:t>
            </a:r>
            <a:r>
              <a:rPr lang="en-NZ" baseline="0" dirty="0" smtClean="0"/>
              <a:t>could </a:t>
            </a:r>
            <a:r>
              <a:rPr lang="en-NZ" b="1" baseline="0" dirty="0" smtClean="0"/>
              <a:t>read both simultaneously</a:t>
            </a:r>
            <a:r>
              <a:rPr lang="en-NZ" baseline="0" dirty="0" smtClean="0"/>
              <a:t>. This involved some </a:t>
            </a:r>
            <a:r>
              <a:rPr lang="en-NZ" b="1" baseline="0" dirty="0" smtClean="0"/>
              <a:t>big changes </a:t>
            </a:r>
            <a:r>
              <a:rPr lang="en-NZ" baseline="0" dirty="0" smtClean="0"/>
              <a:t>to the code. </a:t>
            </a:r>
          </a:p>
          <a:p>
            <a:pPr marL="177451" indent="-177451">
              <a:buFont typeface="Arial" panose="020B0604020202020204" pitchFamily="34" charset="0"/>
              <a:buChar char="•"/>
            </a:pPr>
            <a:r>
              <a:rPr lang="en-NZ" b="1" baseline="0" dirty="0" smtClean="0"/>
              <a:t>Another </a:t>
            </a:r>
            <a:r>
              <a:rPr lang="en-NZ" b="1" dirty="0" smtClean="0"/>
              <a:t>example </a:t>
            </a:r>
            <a:r>
              <a:rPr lang="en-NZ" b="1" baseline="0" dirty="0" smtClean="0"/>
              <a:t>of </a:t>
            </a:r>
            <a:r>
              <a:rPr lang="en-NZ" b="1" dirty="0" smtClean="0"/>
              <a:t>the extended </a:t>
            </a:r>
            <a:r>
              <a:rPr lang="en-NZ" b="1" baseline="0" dirty="0" smtClean="0"/>
              <a:t>functionality </a:t>
            </a:r>
            <a:r>
              <a:rPr lang="en-NZ" dirty="0" smtClean="0"/>
              <a:t>that had to be created, </a:t>
            </a:r>
            <a:r>
              <a:rPr lang="en-NZ" baseline="0" dirty="0" smtClean="0"/>
              <a:t>is </a:t>
            </a:r>
            <a:r>
              <a:rPr lang="en-NZ" dirty="0" smtClean="0"/>
              <a:t>the </a:t>
            </a:r>
            <a:r>
              <a:rPr lang="en-NZ" b="1" baseline="0" dirty="0" smtClean="0"/>
              <a:t>highlighting of search </a:t>
            </a:r>
            <a:r>
              <a:rPr lang="en-NZ" b="1" dirty="0" smtClean="0"/>
              <a:t>terms</a:t>
            </a:r>
            <a:r>
              <a:rPr lang="en-NZ" baseline="0" dirty="0" smtClean="0"/>
              <a:t>. This </a:t>
            </a:r>
            <a:r>
              <a:rPr lang="en-NZ" dirty="0" smtClean="0"/>
              <a:t>alone </a:t>
            </a:r>
            <a:r>
              <a:rPr lang="en-NZ" baseline="0" dirty="0" smtClean="0"/>
              <a:t>took a </a:t>
            </a:r>
            <a:r>
              <a:rPr lang="en-NZ" b="1" baseline="0" dirty="0" smtClean="0"/>
              <a:t>week of full time development effort </a:t>
            </a:r>
            <a:r>
              <a:rPr lang="en-NZ" baseline="0" dirty="0" smtClean="0"/>
              <a:t>to </a:t>
            </a:r>
            <a:r>
              <a:rPr lang="en-NZ" dirty="0" smtClean="0"/>
              <a:t>customise, and</a:t>
            </a:r>
            <a:r>
              <a:rPr lang="en-NZ" b="1" baseline="0" dirty="0" smtClean="0"/>
              <a:t> was difficult</a:t>
            </a:r>
            <a:r>
              <a:rPr lang="en-NZ" baseline="0" dirty="0" smtClean="0"/>
              <a:t>, but well worth the time, because it </a:t>
            </a:r>
            <a:r>
              <a:rPr lang="en-NZ" b="1" baseline="0" dirty="0" smtClean="0"/>
              <a:t>helps researchers to identify where </a:t>
            </a:r>
            <a:r>
              <a:rPr lang="en-NZ" b="0" baseline="0" dirty="0" smtClean="0"/>
              <a:t>their</a:t>
            </a:r>
            <a:r>
              <a:rPr lang="en-NZ" b="1" baseline="0" dirty="0" smtClean="0"/>
              <a:t> search terms are appearing</a:t>
            </a:r>
            <a:r>
              <a:rPr lang="en-NZ" baseline="0" dirty="0" smtClean="0"/>
              <a:t>.</a:t>
            </a:r>
          </a:p>
          <a:p>
            <a:pPr marL="177451" indent="-177451">
              <a:buFont typeface="Arial" panose="020B0604020202020204" pitchFamily="34" charset="0"/>
              <a:buChar char="•"/>
              <a:defRPr/>
            </a:pPr>
            <a:r>
              <a:rPr lang="en-NZ" dirty="0" smtClean="0"/>
              <a:t>Researchers told us </a:t>
            </a:r>
            <a:r>
              <a:rPr lang="en-NZ" baseline="0" dirty="0" smtClean="0"/>
              <a:t>that the </a:t>
            </a:r>
            <a:r>
              <a:rPr lang="en-NZ" dirty="0" smtClean="0"/>
              <a:t>archive would need to </a:t>
            </a:r>
            <a:r>
              <a:rPr lang="en-NZ" b="1" dirty="0" smtClean="0"/>
              <a:t>allow for </a:t>
            </a:r>
            <a:r>
              <a:rPr lang="en-NZ" b="1" baseline="0" dirty="0" smtClean="0"/>
              <a:t>alternative spellings</a:t>
            </a:r>
            <a:r>
              <a:rPr lang="en-NZ" dirty="0" smtClean="0"/>
              <a:t>, as </a:t>
            </a:r>
            <a:r>
              <a:rPr lang="en-NZ" baseline="0" dirty="0" smtClean="0"/>
              <a:t>some words </a:t>
            </a:r>
            <a:r>
              <a:rPr lang="en-NZ" dirty="0" smtClean="0"/>
              <a:t>have </a:t>
            </a:r>
            <a:r>
              <a:rPr lang="en-NZ" b="1" baseline="0" dirty="0" smtClean="0"/>
              <a:t>changed significantly over the past 200 years</a:t>
            </a:r>
            <a:r>
              <a:rPr lang="en-NZ" baseline="0" dirty="0" smtClean="0"/>
              <a:t>. This is particularly true of Maori words, as </a:t>
            </a:r>
            <a:r>
              <a:rPr lang="en-NZ" dirty="0" smtClean="0"/>
              <a:t>these </a:t>
            </a:r>
            <a:r>
              <a:rPr lang="en-NZ" baseline="0" dirty="0" smtClean="0"/>
              <a:t>were </a:t>
            </a:r>
            <a:r>
              <a:rPr lang="en-NZ" b="1" dirty="0" smtClean="0"/>
              <a:t>historically </a:t>
            </a:r>
            <a:r>
              <a:rPr lang="en-NZ" b="1" baseline="0" dirty="0" smtClean="0"/>
              <a:t>spelt </a:t>
            </a:r>
            <a:r>
              <a:rPr lang="en-NZ" b="1" dirty="0" smtClean="0"/>
              <a:t>out phonetically</a:t>
            </a:r>
            <a:r>
              <a:rPr lang="en-NZ" b="0" dirty="0" smtClean="0"/>
              <a:t>. This was done </a:t>
            </a:r>
            <a:r>
              <a:rPr lang="en-NZ" dirty="0" smtClean="0"/>
              <a:t>by </a:t>
            </a:r>
            <a:r>
              <a:rPr lang="en-NZ" b="0" dirty="0" smtClean="0"/>
              <a:t>creating a </a:t>
            </a:r>
            <a:r>
              <a:rPr lang="en-NZ" b="1" dirty="0" smtClean="0"/>
              <a:t>‘master list’ of words</a:t>
            </a:r>
            <a:r>
              <a:rPr lang="en-NZ" b="0" dirty="0" smtClean="0"/>
              <a:t> that were spelt incorrectly, and then manually adding in the </a:t>
            </a:r>
            <a:r>
              <a:rPr lang="en-NZ" b="1" dirty="0" smtClean="0"/>
              <a:t>correct</a:t>
            </a:r>
            <a:r>
              <a:rPr lang="en-NZ" b="1" baseline="0" dirty="0" smtClean="0"/>
              <a:t> spellings</a:t>
            </a:r>
            <a:r>
              <a:rPr lang="en-NZ" b="0" baseline="0" dirty="0" smtClean="0"/>
              <a:t>. Although this was a significant amount of effort, it is extremely valuable b</a:t>
            </a:r>
            <a:r>
              <a:rPr lang="en-NZ" b="0" dirty="0" smtClean="0"/>
              <a:t>ecause it meant</a:t>
            </a:r>
            <a:r>
              <a:rPr lang="en-NZ" b="0" baseline="0" dirty="0" smtClean="0"/>
              <a:t> that </a:t>
            </a:r>
            <a:r>
              <a:rPr lang="en-NZ" b="0" dirty="0" smtClean="0"/>
              <a:t>the Archive co</a:t>
            </a:r>
            <a:r>
              <a:rPr lang="en-NZ" b="0" baseline="0" dirty="0" smtClean="0"/>
              <a:t>uld bring back results, </a:t>
            </a:r>
            <a:r>
              <a:rPr lang="en-NZ" b="1" baseline="0" dirty="0" smtClean="0"/>
              <a:t>even if the user had typed in the modern day spelling.</a:t>
            </a:r>
            <a:endParaRPr lang="en-NZ" dirty="0"/>
          </a:p>
        </p:txBody>
      </p:sp>
      <p:sp>
        <p:nvSpPr>
          <p:cNvPr id="4" name="Slide Number Placeholder 3"/>
          <p:cNvSpPr>
            <a:spLocks noGrp="1"/>
          </p:cNvSpPr>
          <p:nvPr>
            <p:ph type="sldNum" sz="quarter" idx="10"/>
          </p:nvPr>
        </p:nvSpPr>
        <p:spPr/>
        <p:txBody>
          <a:bodyPr/>
          <a:lstStyle/>
          <a:p>
            <a:fld id="{A11C9017-A0B9-49F7-929B-19B777B2FC29}" type="slidenum">
              <a:rPr lang="en-NZ" smtClean="0"/>
              <a:t>16</a:t>
            </a:fld>
            <a:endParaRPr lang="en-NZ"/>
          </a:p>
        </p:txBody>
      </p:sp>
    </p:spTree>
    <p:extLst>
      <p:ext uri="{BB962C8B-B14F-4D97-AF65-F5344CB8AC3E}">
        <p14:creationId xmlns:p14="http://schemas.microsoft.com/office/powerpoint/2010/main" val="2759378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Hands up if you know what I mean by ‘Metadata’.</a:t>
            </a:r>
          </a:p>
          <a:p>
            <a:r>
              <a:rPr lang="en-NZ" dirty="0"/>
              <a:t>Well, Metadata is basically just ‘data about data’ or ‘information about things’.</a:t>
            </a:r>
          </a:p>
          <a:p>
            <a:r>
              <a:rPr lang="en-NZ" dirty="0"/>
              <a:t>Unfortunately, we were missing some of the metadata that we’d need for researchers to be able to use the Archive in the ways that they wanted. </a:t>
            </a:r>
          </a:p>
          <a:p>
            <a:r>
              <a:rPr lang="en-NZ" dirty="0"/>
              <a:t>For example, researchers wanted to be able to search by the name of the ship that letters travelled on, and the dates that letters were sent and received, because it took months for letters to travel to England and for the missionaries to receive replies.</a:t>
            </a:r>
          </a:p>
          <a:p>
            <a:r>
              <a:rPr lang="en-NZ" dirty="0"/>
              <a:t>Gordon had not captured this information in his work but it was something that the researcher requirements identified as useful. </a:t>
            </a:r>
          </a:p>
          <a:p>
            <a:r>
              <a:rPr lang="en-NZ" dirty="0"/>
              <a:t>So staff  gathered this missing metadata, along with the measurements of each document – to give researchers an idea of the size of each document, because it is hard to tell when you are viewing something on the screen.</a:t>
            </a:r>
          </a:p>
        </p:txBody>
      </p:sp>
      <p:sp>
        <p:nvSpPr>
          <p:cNvPr id="4" name="Slide Number Placeholder 3"/>
          <p:cNvSpPr>
            <a:spLocks noGrp="1"/>
          </p:cNvSpPr>
          <p:nvPr>
            <p:ph type="sldNum" sz="quarter" idx="10"/>
          </p:nvPr>
        </p:nvSpPr>
        <p:spPr/>
        <p:txBody>
          <a:bodyPr/>
          <a:lstStyle/>
          <a:p>
            <a:fld id="{A11C9017-A0B9-49F7-929B-19B777B2FC29}" type="slidenum">
              <a:rPr lang="en-NZ" smtClean="0"/>
              <a:t>17</a:t>
            </a:fld>
            <a:endParaRPr lang="en-NZ"/>
          </a:p>
        </p:txBody>
      </p:sp>
    </p:spTree>
    <p:extLst>
      <p:ext uri="{BB962C8B-B14F-4D97-AF65-F5344CB8AC3E}">
        <p14:creationId xmlns:p14="http://schemas.microsoft.com/office/powerpoint/2010/main" val="1578852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2849904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74638"/>
            <a:ext cx="2057400" cy="5851526"/>
          </a:xfrm>
          <a:prstGeom prst="rect">
            <a:avLst/>
          </a:prstGeom>
        </p:spPr>
        <p:txBody>
          <a:bodyPr/>
          <a:lstStyle/>
          <a:p>
            <a:r>
              <a:t>Title Text</a:t>
            </a:r>
          </a:p>
        </p:txBody>
      </p:sp>
      <p:sp>
        <p:nvSpPr>
          <p:cNvPr id="102" name="Body Level One…"/>
          <p:cNvSpPr txBox="1">
            <a:spLocks noGrp="1"/>
          </p:cNvSpPr>
          <p:nvPr>
            <p:ph type="body" idx="1"/>
          </p:nvPr>
        </p:nvSpPr>
        <p:spPr>
          <a:xfrm>
            <a:off x="4572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628650" y="1131093"/>
            <a:ext cx="7886700" cy="994173"/>
          </a:xfrm>
          <a:prstGeom prst="rect">
            <a:avLst/>
          </a:prstGeom>
        </p:spPr>
        <p:txBody>
          <a:bodyPr lIns="34289" tIns="34289" rIns="34289" bIns="34289"/>
          <a:lstStyle>
            <a:lvl1pPr algn="l">
              <a:lnSpc>
                <a:spcPct val="90000"/>
              </a:lnSpc>
              <a:defRPr>
                <a:solidFill>
                  <a:srgbClr val="FFFFFF"/>
                </a:solidFill>
                <a:latin typeface="Calibri Light"/>
                <a:ea typeface="Calibri Light"/>
                <a:cs typeface="Calibri Light"/>
                <a:sym typeface="Calibri Light"/>
              </a:defRPr>
            </a:lvl1pPr>
          </a:lstStyle>
          <a:p>
            <a:r>
              <a:t>Title Text</a:t>
            </a:r>
          </a:p>
        </p:txBody>
      </p:sp>
      <p:sp>
        <p:nvSpPr>
          <p:cNvPr id="111" name="Body Level One…"/>
          <p:cNvSpPr txBox="1">
            <a:spLocks noGrp="1"/>
          </p:cNvSpPr>
          <p:nvPr>
            <p:ph type="body" idx="1"/>
          </p:nvPr>
        </p:nvSpPr>
        <p:spPr>
          <a:xfrm>
            <a:off x="628650" y="2226468"/>
            <a:ext cx="7886700" cy="3263505"/>
          </a:xfrm>
          <a:prstGeom prst="rect">
            <a:avLst/>
          </a:prstGeom>
        </p:spPr>
        <p:txBody>
          <a:bodyPr lIns="34289" tIns="34289" rIns="34289" bIns="34289"/>
          <a:lstStyle>
            <a:lvl1pPr marL="228600" indent="-228600">
              <a:lnSpc>
                <a:spcPct val="90000"/>
              </a:lnSpc>
              <a:spcBef>
                <a:spcPts val="1000"/>
              </a:spcBef>
              <a:defRPr sz="2800">
                <a:solidFill>
                  <a:srgbClr val="FFFFFF"/>
                </a:solidFill>
              </a:defRPr>
            </a:lvl1pPr>
            <a:lvl2pPr marL="723900" indent="-266700">
              <a:lnSpc>
                <a:spcPct val="90000"/>
              </a:lnSpc>
              <a:spcBef>
                <a:spcPts val="1000"/>
              </a:spcBef>
              <a:buChar char="•"/>
              <a:defRPr sz="2800">
                <a:solidFill>
                  <a:srgbClr val="FFFFFF"/>
                </a:solidFill>
              </a:defRPr>
            </a:lvl2pPr>
            <a:lvl3pPr marL="1234439" indent="-320039">
              <a:lnSpc>
                <a:spcPct val="90000"/>
              </a:lnSpc>
              <a:spcBef>
                <a:spcPts val="1000"/>
              </a:spcBef>
              <a:defRPr sz="2800">
                <a:solidFill>
                  <a:srgbClr val="FFFFFF"/>
                </a:solidFill>
              </a:defRPr>
            </a:lvl3pPr>
            <a:lvl4pPr marL="1727200" indent="-355600">
              <a:lnSpc>
                <a:spcPct val="90000"/>
              </a:lnSpc>
              <a:spcBef>
                <a:spcPts val="1000"/>
              </a:spcBef>
              <a:buChar char="•"/>
              <a:defRPr sz="2800">
                <a:solidFill>
                  <a:srgbClr val="FFFFFF"/>
                </a:solidFill>
              </a:defRPr>
            </a:lvl4pPr>
            <a:lvl5pPr marL="2184400" indent="-355600">
              <a:lnSpc>
                <a:spcPct val="90000"/>
              </a:lnSpc>
              <a:spcBef>
                <a:spcPts val="10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8274228" y="5638244"/>
            <a:ext cx="241122" cy="246381"/>
          </a:xfrm>
          <a:prstGeom prst="rect">
            <a:avLst/>
          </a:prstGeom>
        </p:spPr>
        <p:txBody>
          <a:bodyPr lIns="34289" tIns="34289" rIns="34289" bIns="34289"/>
          <a:lstStyle>
            <a:lvl1pPr defTabSz="457200">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1143000" y="1699022"/>
            <a:ext cx="6858000" cy="1790701"/>
          </a:xfrm>
          <a:prstGeom prst="rect">
            <a:avLst/>
          </a:prstGeom>
        </p:spPr>
        <p:txBody>
          <a:bodyPr lIns="34289" tIns="34289" rIns="34289" bIns="34289" anchor="b"/>
          <a:lstStyle>
            <a:lvl1pPr>
              <a:lnSpc>
                <a:spcPct val="90000"/>
              </a:lnSpc>
              <a:defRPr sz="6000">
                <a:solidFill>
                  <a:srgbClr val="FFFFFF"/>
                </a:solidFill>
                <a:latin typeface="Calibri Light"/>
                <a:ea typeface="Calibri Light"/>
                <a:cs typeface="Calibri Light"/>
                <a:sym typeface="Calibri Light"/>
              </a:defRPr>
            </a:lvl1pPr>
          </a:lstStyle>
          <a:p>
            <a:r>
              <a:t>Title Text</a:t>
            </a:r>
          </a:p>
        </p:txBody>
      </p:sp>
      <p:sp>
        <p:nvSpPr>
          <p:cNvPr id="120" name="Body Level One…"/>
          <p:cNvSpPr txBox="1">
            <a:spLocks noGrp="1"/>
          </p:cNvSpPr>
          <p:nvPr>
            <p:ph type="body" sz="quarter" idx="1"/>
          </p:nvPr>
        </p:nvSpPr>
        <p:spPr>
          <a:xfrm>
            <a:off x="1143000" y="3558778"/>
            <a:ext cx="6858000" cy="1241822"/>
          </a:xfrm>
          <a:prstGeom prst="rect">
            <a:avLst/>
          </a:prstGeom>
        </p:spPr>
        <p:txBody>
          <a:bodyPr lIns="34289" tIns="34289" rIns="34289" bIns="34289"/>
          <a:lstStyle>
            <a:lvl1pPr marL="0" indent="0" algn="ctr">
              <a:lnSpc>
                <a:spcPct val="90000"/>
              </a:lnSpc>
              <a:spcBef>
                <a:spcPts val="1000"/>
              </a:spcBef>
              <a:buSzTx/>
              <a:buFontTx/>
              <a:buNone/>
              <a:defRPr sz="2400">
                <a:solidFill>
                  <a:srgbClr val="FFFFFF"/>
                </a:solidFill>
              </a:defRPr>
            </a:lvl1pPr>
            <a:lvl2pPr marL="0" indent="457200" algn="ctr">
              <a:lnSpc>
                <a:spcPct val="90000"/>
              </a:lnSpc>
              <a:spcBef>
                <a:spcPts val="1000"/>
              </a:spcBef>
              <a:buSzTx/>
              <a:buFontTx/>
              <a:buNone/>
              <a:defRPr sz="2400">
                <a:solidFill>
                  <a:srgbClr val="FFFFFF"/>
                </a:solidFill>
              </a:defRPr>
            </a:lvl2pPr>
            <a:lvl3pPr marL="0" indent="914400" algn="ctr">
              <a:lnSpc>
                <a:spcPct val="90000"/>
              </a:lnSpc>
              <a:spcBef>
                <a:spcPts val="1000"/>
              </a:spcBef>
              <a:buSzTx/>
              <a:buFontTx/>
              <a:buNone/>
              <a:defRPr sz="2400">
                <a:solidFill>
                  <a:srgbClr val="FFFFFF"/>
                </a:solidFill>
              </a:defRPr>
            </a:lvl3pPr>
            <a:lvl4pPr marL="0" indent="1371600" algn="ctr">
              <a:lnSpc>
                <a:spcPct val="90000"/>
              </a:lnSpc>
              <a:spcBef>
                <a:spcPts val="1000"/>
              </a:spcBef>
              <a:buSzTx/>
              <a:buFontTx/>
              <a:buNone/>
              <a:defRPr sz="2400">
                <a:solidFill>
                  <a:srgbClr val="FFFFFF"/>
                </a:solidFill>
              </a:defRPr>
            </a:lvl4pPr>
            <a:lvl5pPr marL="0" indent="1828800" algn="ctr">
              <a:lnSpc>
                <a:spcPct val="90000"/>
              </a:lnSpc>
              <a:spcBef>
                <a:spcPts val="1000"/>
              </a:spcBef>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8274228" y="5638244"/>
            <a:ext cx="241122" cy="246381"/>
          </a:xfrm>
          <a:prstGeom prst="rect">
            <a:avLst/>
          </a:prstGeom>
        </p:spPr>
        <p:txBody>
          <a:bodyPr lIns="34289" tIns="34289" rIns="34289" bIns="34289"/>
          <a:lstStyle>
            <a:lvl1pPr defTabSz="457200">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1"/>
            <a:ext cx="457200" cy="1034129"/>
          </a:xfrm>
          <a:prstGeom prst="rect">
            <a:avLst/>
          </a:prstGeom>
          <a:noFill/>
        </p:spPr>
        <p:txBody>
          <a:bodyPr wrap="square" lIns="0" tIns="9144" rIns="0" bIns="9144"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Palatino Linotype"/>
                <a:ea typeface="+mn-ea"/>
                <a:cs typeface="+mn-cs"/>
              </a:rPr>
              <a:t>{</a:t>
            </a:r>
            <a:endPar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Palatino Linotype"/>
              <a:ea typeface="+mn-ea"/>
              <a:cs typeface="+mn-cs"/>
            </a:endParaRPr>
          </a:p>
        </p:txBody>
      </p:sp>
      <p:sp>
        <p:nvSpPr>
          <p:cNvPr id="2" name="Title 1"/>
          <p:cNvSpPr>
            <a:spLocks noGrp="1"/>
          </p:cNvSpPr>
          <p:nvPr>
            <p:ph type="ctrTitle"/>
          </p:nvPr>
        </p:nvSpPr>
        <p:spPr>
          <a:xfrm>
            <a:off x="777240" y="1219200"/>
            <a:ext cx="7543800" cy="2152651"/>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pPr hangingPunct="1"/>
            <a:endParaRPr lang="en-NZ" kern="1200">
              <a:solidFill>
                <a:prstClr val="white">
                  <a:alpha val="60000"/>
                </a:prstClr>
              </a:solidFill>
              <a:ea typeface="+mn-ea"/>
              <a:cs typeface="+mn-cs"/>
            </a:endParaRPr>
          </a:p>
        </p:txBody>
      </p:sp>
      <p:sp>
        <p:nvSpPr>
          <p:cNvPr id="16" name="Slide Number Placeholder 15"/>
          <p:cNvSpPr>
            <a:spLocks noGrp="1"/>
          </p:cNvSpPr>
          <p:nvPr>
            <p:ph type="sldNum" sz="quarter" idx="11"/>
          </p:nvPr>
        </p:nvSpPr>
        <p:spPr/>
        <p:txBody>
          <a:bodyPr/>
          <a:lstStyle/>
          <a:p>
            <a:pPr hangingPunct="1"/>
            <a:fld id="{B9BBCBC6-DD44-4BA4-9088-4792B1237093}" type="slidenum">
              <a:rPr lang="en-NZ" kern="1200" smtClean="0">
                <a:solidFill>
                  <a:prstClr val="white">
                    <a:alpha val="60000"/>
                  </a:prstClr>
                </a:solidFill>
                <a:ea typeface="+mn-ea"/>
                <a:cs typeface="+mn-cs"/>
              </a:rPr>
              <a:pPr hangingPunct="1"/>
              <a:t>‹#›</a:t>
            </a:fld>
            <a:endParaRPr lang="en-NZ" kern="1200">
              <a:solidFill>
                <a:prstClr val="white">
                  <a:alpha val="60000"/>
                </a:prstClr>
              </a:solidFill>
              <a:ea typeface="+mn-ea"/>
              <a:cs typeface="+mn-cs"/>
            </a:endParaRPr>
          </a:p>
        </p:txBody>
      </p:sp>
      <p:sp>
        <p:nvSpPr>
          <p:cNvPr id="17" name="Footer Placeholder 16"/>
          <p:cNvSpPr>
            <a:spLocks noGrp="1"/>
          </p:cNvSpPr>
          <p:nvPr>
            <p:ph type="ftr" sz="quarter" idx="12"/>
          </p:nvPr>
        </p:nvSpPr>
        <p:spPr/>
        <p:txBody>
          <a:bodyPr/>
          <a:lstStyle/>
          <a:p>
            <a:pPr hangingPunct="1"/>
            <a:endParaRPr lang="en-NZ" kern="1200">
              <a:solidFill>
                <a:prstClr val="white">
                  <a:alpha val="60000"/>
                </a:prstClr>
              </a:solidFill>
              <a:ea typeface="+mn-ea"/>
              <a:cs typeface="+mn-cs"/>
            </a:endParaRPr>
          </a:p>
        </p:txBody>
      </p:sp>
    </p:spTree>
    <p:extLst>
      <p:ext uri="{BB962C8B-B14F-4D97-AF65-F5344CB8AC3E}">
        <p14:creationId xmlns:p14="http://schemas.microsoft.com/office/powerpoint/2010/main" val="2651447818"/>
      </p:ext>
    </p:extLst>
  </p:cSld>
  <p:clrMapOvr>
    <a:masterClrMapping/>
  </p:clrMapOvr>
  <p:transition spd="slow" advTm="12000">
    <p:push/>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pPr hangingPunct="1"/>
            <a:endParaRPr lang="en-NZ" kern="1200">
              <a:solidFill>
                <a:prstClr val="white">
                  <a:alpha val="60000"/>
                </a:prstClr>
              </a:solidFill>
              <a:ea typeface="+mn-ea"/>
              <a:cs typeface="+mn-cs"/>
            </a:endParaRPr>
          </a:p>
        </p:txBody>
      </p:sp>
      <p:sp>
        <p:nvSpPr>
          <p:cNvPr id="15" name="Slide Number Placeholder 14"/>
          <p:cNvSpPr>
            <a:spLocks noGrp="1"/>
          </p:cNvSpPr>
          <p:nvPr>
            <p:ph type="sldNum" sz="quarter" idx="11"/>
          </p:nvPr>
        </p:nvSpPr>
        <p:spPr/>
        <p:txBody>
          <a:bodyPr/>
          <a:lstStyle/>
          <a:p>
            <a:pPr hangingPunct="1"/>
            <a:fld id="{B9BBCBC6-DD44-4BA4-9088-4792B1237093}" type="slidenum">
              <a:rPr lang="en-NZ" kern="1200" smtClean="0">
                <a:solidFill>
                  <a:prstClr val="white">
                    <a:alpha val="60000"/>
                  </a:prstClr>
                </a:solidFill>
                <a:ea typeface="+mn-ea"/>
                <a:cs typeface="+mn-cs"/>
              </a:rPr>
              <a:pPr hangingPunct="1"/>
              <a:t>‹#›</a:t>
            </a:fld>
            <a:endParaRPr lang="en-NZ" kern="1200">
              <a:solidFill>
                <a:prstClr val="white">
                  <a:alpha val="60000"/>
                </a:prstClr>
              </a:solidFill>
              <a:ea typeface="+mn-ea"/>
              <a:cs typeface="+mn-cs"/>
            </a:endParaRPr>
          </a:p>
        </p:txBody>
      </p:sp>
      <p:sp>
        <p:nvSpPr>
          <p:cNvPr id="16" name="Footer Placeholder 15"/>
          <p:cNvSpPr>
            <a:spLocks noGrp="1"/>
          </p:cNvSpPr>
          <p:nvPr>
            <p:ph type="ftr" sz="quarter" idx="12"/>
          </p:nvPr>
        </p:nvSpPr>
        <p:spPr/>
        <p:txBody>
          <a:bodyPr/>
          <a:lstStyle/>
          <a:p>
            <a:pPr hangingPunct="1"/>
            <a:endParaRPr lang="en-NZ" kern="1200">
              <a:solidFill>
                <a:prstClr val="white">
                  <a:alpha val="60000"/>
                </a:prstClr>
              </a:solidFill>
              <a:ea typeface="+mn-ea"/>
              <a:cs typeface="+mn-cs"/>
            </a:endParaRPr>
          </a:p>
        </p:txBody>
      </p:sp>
    </p:spTree>
    <p:extLst>
      <p:ext uri="{BB962C8B-B14F-4D97-AF65-F5344CB8AC3E}">
        <p14:creationId xmlns:p14="http://schemas.microsoft.com/office/powerpoint/2010/main" val="3805357061"/>
      </p:ext>
    </p:extLst>
  </p:cSld>
  <p:clrMapOvr>
    <a:masterClrMapping/>
  </p:clrMapOvr>
  <p:transition spd="slow" advTm="12000">
    <p:push/>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8"/>
            <a:ext cx="457200" cy="1015663"/>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Palatino Linotype"/>
                <a:ea typeface="+mn-ea"/>
                <a:cs typeface="+mn-cs"/>
              </a:rPr>
              <a:t>{</a:t>
            </a:r>
            <a:endPar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Palatino Linotype"/>
              <a:ea typeface="+mn-ea"/>
              <a:cs typeface="+mn-cs"/>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pPr hangingPunct="1"/>
            <a:endParaRPr lang="en-NZ" kern="1200">
              <a:solidFill>
                <a:prstClr val="white">
                  <a:alpha val="60000"/>
                </a:prstClr>
              </a:solidFill>
              <a:ea typeface="+mn-ea"/>
              <a:cs typeface="+mn-cs"/>
            </a:endParaRPr>
          </a:p>
        </p:txBody>
      </p:sp>
      <p:sp>
        <p:nvSpPr>
          <p:cNvPr id="13" name="Slide Number Placeholder 12"/>
          <p:cNvSpPr>
            <a:spLocks noGrp="1"/>
          </p:cNvSpPr>
          <p:nvPr>
            <p:ph type="sldNum" sz="quarter" idx="11"/>
          </p:nvPr>
        </p:nvSpPr>
        <p:spPr/>
        <p:txBody>
          <a:bodyPr/>
          <a:lstStyle/>
          <a:p>
            <a:pPr hangingPunct="1"/>
            <a:fld id="{B9BBCBC6-DD44-4BA4-9088-4792B1237093}" type="slidenum">
              <a:rPr lang="en-NZ" kern="1200" smtClean="0">
                <a:solidFill>
                  <a:prstClr val="white">
                    <a:alpha val="60000"/>
                  </a:prstClr>
                </a:solidFill>
                <a:ea typeface="+mn-ea"/>
                <a:cs typeface="+mn-cs"/>
              </a:rPr>
              <a:pPr hangingPunct="1"/>
              <a:t>‹#›</a:t>
            </a:fld>
            <a:endParaRPr lang="en-NZ" kern="1200">
              <a:solidFill>
                <a:prstClr val="white">
                  <a:alpha val="60000"/>
                </a:prstClr>
              </a:solidFill>
              <a:ea typeface="+mn-ea"/>
              <a:cs typeface="+mn-cs"/>
            </a:endParaRPr>
          </a:p>
        </p:txBody>
      </p:sp>
      <p:sp>
        <p:nvSpPr>
          <p:cNvPr id="14" name="Footer Placeholder 13"/>
          <p:cNvSpPr>
            <a:spLocks noGrp="1"/>
          </p:cNvSpPr>
          <p:nvPr>
            <p:ph type="ftr" sz="quarter" idx="12"/>
          </p:nvPr>
        </p:nvSpPr>
        <p:spPr/>
        <p:txBody>
          <a:bodyPr/>
          <a:lstStyle/>
          <a:p>
            <a:pPr hangingPunct="1"/>
            <a:endParaRPr lang="en-NZ" kern="1200">
              <a:solidFill>
                <a:prstClr val="white">
                  <a:alpha val="60000"/>
                </a:prstClr>
              </a:solidFill>
              <a:ea typeface="+mn-ea"/>
              <a:cs typeface="+mn-cs"/>
            </a:endParaRPr>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462849142"/>
      </p:ext>
    </p:extLst>
  </p:cSld>
  <p:clrMapOvr>
    <a:masterClrMapping/>
  </p:clrMapOvr>
  <p:transition spd="slow" advTm="12000">
    <p:push/>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pPr hangingPunct="1"/>
            <a:endParaRPr lang="en-NZ" kern="1200">
              <a:solidFill>
                <a:prstClr val="white">
                  <a:alpha val="60000"/>
                </a:prstClr>
              </a:solidFill>
              <a:ea typeface="+mn-ea"/>
              <a:cs typeface="+mn-cs"/>
            </a:endParaRPr>
          </a:p>
        </p:txBody>
      </p:sp>
      <p:sp>
        <p:nvSpPr>
          <p:cNvPr id="9" name="Slide Number Placeholder 8"/>
          <p:cNvSpPr>
            <a:spLocks noGrp="1"/>
          </p:cNvSpPr>
          <p:nvPr>
            <p:ph type="sldNum" sz="quarter" idx="11"/>
          </p:nvPr>
        </p:nvSpPr>
        <p:spPr/>
        <p:txBody>
          <a:bodyPr/>
          <a:lstStyle/>
          <a:p>
            <a:pPr hangingPunct="1"/>
            <a:fld id="{B9BBCBC6-DD44-4BA4-9088-4792B1237093}" type="slidenum">
              <a:rPr lang="en-NZ" kern="1200" smtClean="0">
                <a:solidFill>
                  <a:prstClr val="white">
                    <a:alpha val="60000"/>
                  </a:prstClr>
                </a:solidFill>
                <a:ea typeface="+mn-ea"/>
                <a:cs typeface="+mn-cs"/>
              </a:rPr>
              <a:pPr hangingPunct="1"/>
              <a:t>‹#›</a:t>
            </a:fld>
            <a:endParaRPr lang="en-NZ" kern="1200">
              <a:solidFill>
                <a:prstClr val="white">
                  <a:alpha val="60000"/>
                </a:prstClr>
              </a:solidFill>
              <a:ea typeface="+mn-ea"/>
              <a:cs typeface="+mn-cs"/>
            </a:endParaRPr>
          </a:p>
        </p:txBody>
      </p:sp>
      <p:sp>
        <p:nvSpPr>
          <p:cNvPr id="10" name="Footer Placeholder 9"/>
          <p:cNvSpPr>
            <a:spLocks noGrp="1"/>
          </p:cNvSpPr>
          <p:nvPr>
            <p:ph type="ftr" sz="quarter" idx="12"/>
          </p:nvPr>
        </p:nvSpPr>
        <p:spPr/>
        <p:txBody>
          <a:bodyPr/>
          <a:lstStyle/>
          <a:p>
            <a:pPr hangingPunct="1"/>
            <a:endParaRPr lang="en-NZ" kern="1200">
              <a:solidFill>
                <a:prstClr val="white">
                  <a:alpha val="60000"/>
                </a:prstClr>
              </a:solidFill>
              <a:ea typeface="+mn-ea"/>
              <a:cs typeface="+mn-cs"/>
            </a:endParaRPr>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70"/>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2675948"/>
      </p:ext>
    </p:extLst>
  </p:cSld>
  <p:clrMapOvr>
    <a:masterClrMapping/>
  </p:clrMapOvr>
  <p:transition spd="slow" advTm="12000">
    <p:push/>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3"/>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3"/>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Palatino Linotype"/>
                <a:ea typeface="+mn-ea"/>
                <a:cs typeface="+mn-cs"/>
              </a:rPr>
              <a:t>{</a:t>
            </a:r>
            <a:endPar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Palatino Linotype"/>
              <a:ea typeface="+mn-ea"/>
              <a:cs typeface="+mn-cs"/>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Palatino Linotype"/>
                <a:ea typeface="+mn-ea"/>
                <a:cs typeface="+mn-cs"/>
              </a:rPr>
              <a:t>{</a:t>
            </a:r>
            <a:endPar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Palatino Linotype"/>
              <a:ea typeface="+mn-ea"/>
              <a:cs typeface="+mn-cs"/>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pPr hangingPunct="1"/>
            <a:endParaRPr lang="en-NZ" kern="1200">
              <a:solidFill>
                <a:prstClr val="white">
                  <a:alpha val="60000"/>
                </a:prstClr>
              </a:solidFill>
              <a:ea typeface="+mn-ea"/>
              <a:cs typeface="+mn-cs"/>
            </a:endParaRPr>
          </a:p>
        </p:txBody>
      </p:sp>
      <p:sp>
        <p:nvSpPr>
          <p:cNvPr id="15" name="Slide Number Placeholder 14"/>
          <p:cNvSpPr>
            <a:spLocks noGrp="1"/>
          </p:cNvSpPr>
          <p:nvPr>
            <p:ph type="sldNum" sz="quarter" idx="11"/>
          </p:nvPr>
        </p:nvSpPr>
        <p:spPr/>
        <p:txBody>
          <a:bodyPr/>
          <a:lstStyle/>
          <a:p>
            <a:pPr hangingPunct="1"/>
            <a:fld id="{B9BBCBC6-DD44-4BA4-9088-4792B1237093}" type="slidenum">
              <a:rPr lang="en-NZ" kern="1200" smtClean="0">
                <a:solidFill>
                  <a:prstClr val="white">
                    <a:alpha val="60000"/>
                  </a:prstClr>
                </a:solidFill>
                <a:ea typeface="+mn-ea"/>
                <a:cs typeface="+mn-cs"/>
              </a:rPr>
              <a:pPr hangingPunct="1"/>
              <a:t>‹#›</a:t>
            </a:fld>
            <a:endParaRPr lang="en-NZ" kern="1200">
              <a:solidFill>
                <a:prstClr val="white">
                  <a:alpha val="60000"/>
                </a:prstClr>
              </a:solidFill>
              <a:ea typeface="+mn-ea"/>
              <a:cs typeface="+mn-cs"/>
            </a:endParaRPr>
          </a:p>
        </p:txBody>
      </p:sp>
      <p:sp>
        <p:nvSpPr>
          <p:cNvPr id="16" name="Footer Placeholder 15"/>
          <p:cNvSpPr>
            <a:spLocks noGrp="1"/>
          </p:cNvSpPr>
          <p:nvPr>
            <p:ph type="ftr" sz="quarter" idx="12"/>
          </p:nvPr>
        </p:nvSpPr>
        <p:spPr/>
        <p:txBody>
          <a:bodyPr/>
          <a:lstStyle/>
          <a:p>
            <a:pPr hangingPunct="1"/>
            <a:endParaRPr lang="en-NZ" kern="1200">
              <a:solidFill>
                <a:prstClr val="white">
                  <a:alpha val="60000"/>
                </a:prstClr>
              </a:solidFill>
              <a:ea typeface="+mn-ea"/>
              <a:cs typeface="+mn-cs"/>
            </a:endParaRPr>
          </a:p>
        </p:txBody>
      </p:sp>
    </p:spTree>
    <p:extLst>
      <p:ext uri="{BB962C8B-B14F-4D97-AF65-F5344CB8AC3E}">
        <p14:creationId xmlns:p14="http://schemas.microsoft.com/office/powerpoint/2010/main" val="1279701480"/>
      </p:ext>
    </p:extLst>
  </p:cSld>
  <p:clrMapOvr>
    <a:masterClrMapping/>
  </p:clrMapOvr>
  <p:transition spd="slow" advTm="12000">
    <p:push/>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pPr hangingPunct="1"/>
            <a:endParaRPr lang="en-NZ" kern="1200">
              <a:solidFill>
                <a:prstClr val="white">
                  <a:alpha val="60000"/>
                </a:prstClr>
              </a:solidFill>
              <a:ea typeface="+mn-ea"/>
              <a:cs typeface="+mn-cs"/>
            </a:endParaRPr>
          </a:p>
        </p:txBody>
      </p:sp>
      <p:sp>
        <p:nvSpPr>
          <p:cNvPr id="8" name="Slide Number Placeholder 7"/>
          <p:cNvSpPr>
            <a:spLocks noGrp="1"/>
          </p:cNvSpPr>
          <p:nvPr>
            <p:ph type="sldNum" sz="quarter" idx="11"/>
          </p:nvPr>
        </p:nvSpPr>
        <p:spPr/>
        <p:txBody>
          <a:bodyPr/>
          <a:lstStyle/>
          <a:p>
            <a:pPr hangingPunct="1"/>
            <a:fld id="{B9BBCBC6-DD44-4BA4-9088-4792B1237093}" type="slidenum">
              <a:rPr lang="en-NZ" kern="1200" smtClean="0">
                <a:solidFill>
                  <a:prstClr val="white">
                    <a:alpha val="60000"/>
                  </a:prstClr>
                </a:solidFill>
                <a:ea typeface="+mn-ea"/>
                <a:cs typeface="+mn-cs"/>
              </a:rPr>
              <a:pPr hangingPunct="1"/>
              <a:t>‹#›</a:t>
            </a:fld>
            <a:endParaRPr lang="en-NZ" kern="1200">
              <a:solidFill>
                <a:prstClr val="white">
                  <a:alpha val="60000"/>
                </a:prstClr>
              </a:solidFill>
              <a:ea typeface="+mn-ea"/>
              <a:cs typeface="+mn-cs"/>
            </a:endParaRPr>
          </a:p>
        </p:txBody>
      </p:sp>
      <p:sp>
        <p:nvSpPr>
          <p:cNvPr id="9" name="Footer Placeholder 8"/>
          <p:cNvSpPr>
            <a:spLocks noGrp="1"/>
          </p:cNvSpPr>
          <p:nvPr>
            <p:ph type="ftr" sz="quarter" idx="12"/>
          </p:nvPr>
        </p:nvSpPr>
        <p:spPr/>
        <p:txBody>
          <a:bodyPr/>
          <a:lstStyle/>
          <a:p>
            <a:pPr hangingPunct="1"/>
            <a:endParaRPr lang="en-NZ" kern="1200">
              <a:solidFill>
                <a:prstClr val="white">
                  <a:alpha val="60000"/>
                </a:prstClr>
              </a:solidFill>
              <a:ea typeface="+mn-ea"/>
              <a:cs typeface="+mn-cs"/>
            </a:endParaRPr>
          </a:p>
        </p:txBody>
      </p:sp>
    </p:spTree>
    <p:extLst>
      <p:ext uri="{BB962C8B-B14F-4D97-AF65-F5344CB8AC3E}">
        <p14:creationId xmlns:p14="http://schemas.microsoft.com/office/powerpoint/2010/main" val="543075667"/>
      </p:ext>
    </p:extLst>
  </p:cSld>
  <p:clrMapOvr>
    <a:masterClrMapping/>
  </p:clrMapOvr>
  <p:transition spd="slow" advTm="12000">
    <p:push/>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hangingPunct="1"/>
            <a:endParaRPr lang="en-NZ" kern="1200">
              <a:solidFill>
                <a:prstClr val="white">
                  <a:alpha val="60000"/>
                </a:prstClr>
              </a:solidFill>
              <a:ea typeface="+mn-ea"/>
              <a:cs typeface="+mn-cs"/>
            </a:endParaRPr>
          </a:p>
        </p:txBody>
      </p:sp>
      <p:sp>
        <p:nvSpPr>
          <p:cNvPr id="6" name="Slide Number Placeholder 5"/>
          <p:cNvSpPr>
            <a:spLocks noGrp="1"/>
          </p:cNvSpPr>
          <p:nvPr>
            <p:ph type="sldNum" sz="quarter" idx="11"/>
          </p:nvPr>
        </p:nvSpPr>
        <p:spPr/>
        <p:txBody>
          <a:bodyPr/>
          <a:lstStyle/>
          <a:p>
            <a:pPr hangingPunct="1"/>
            <a:fld id="{B9BBCBC6-DD44-4BA4-9088-4792B1237093}" type="slidenum">
              <a:rPr lang="en-NZ" kern="1200" smtClean="0">
                <a:solidFill>
                  <a:prstClr val="white">
                    <a:alpha val="60000"/>
                  </a:prstClr>
                </a:solidFill>
                <a:ea typeface="+mn-ea"/>
                <a:cs typeface="+mn-cs"/>
              </a:rPr>
              <a:pPr hangingPunct="1"/>
              <a:t>‹#›</a:t>
            </a:fld>
            <a:endParaRPr lang="en-NZ" kern="1200">
              <a:solidFill>
                <a:prstClr val="white">
                  <a:alpha val="60000"/>
                </a:prstClr>
              </a:solidFill>
              <a:ea typeface="+mn-ea"/>
              <a:cs typeface="+mn-cs"/>
            </a:endParaRPr>
          </a:p>
        </p:txBody>
      </p:sp>
      <p:sp>
        <p:nvSpPr>
          <p:cNvPr id="7" name="Footer Placeholder 6"/>
          <p:cNvSpPr>
            <a:spLocks noGrp="1"/>
          </p:cNvSpPr>
          <p:nvPr>
            <p:ph type="ftr" sz="quarter" idx="12"/>
          </p:nvPr>
        </p:nvSpPr>
        <p:spPr/>
        <p:txBody>
          <a:bodyPr/>
          <a:lstStyle/>
          <a:p>
            <a:pPr hangingPunct="1"/>
            <a:endParaRPr lang="en-NZ" kern="1200">
              <a:solidFill>
                <a:prstClr val="white">
                  <a:alpha val="60000"/>
                </a:prstClr>
              </a:solidFill>
              <a:ea typeface="+mn-ea"/>
              <a:cs typeface="+mn-cs"/>
            </a:endParaRPr>
          </a:p>
        </p:txBody>
      </p:sp>
    </p:spTree>
    <p:extLst>
      <p:ext uri="{BB962C8B-B14F-4D97-AF65-F5344CB8AC3E}">
        <p14:creationId xmlns:p14="http://schemas.microsoft.com/office/powerpoint/2010/main" val="264933956"/>
      </p:ext>
    </p:extLst>
  </p:cSld>
  <p:clrMapOvr>
    <a:masterClrMapping/>
  </p:clrMapOvr>
  <p:transition spd="slow" advTm="12000">
    <p:push/>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Palatino Linotype"/>
                <a:ea typeface="+mn-ea"/>
                <a:cs typeface="+mn-cs"/>
              </a:rPr>
              <a:t>{</a:t>
            </a:r>
            <a:endParaRPr kumimoji="0" 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Palatino Linotype"/>
              <a:ea typeface="+mn-ea"/>
              <a:cs typeface="+mn-cs"/>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pPr hangingPunct="1"/>
            <a:endParaRPr lang="en-NZ" kern="1200">
              <a:solidFill>
                <a:prstClr val="white">
                  <a:alpha val="60000"/>
                </a:prstClr>
              </a:solidFill>
              <a:ea typeface="+mn-ea"/>
              <a:cs typeface="+mn-cs"/>
            </a:endParaRPr>
          </a:p>
        </p:txBody>
      </p:sp>
      <p:sp>
        <p:nvSpPr>
          <p:cNvPr id="16" name="Slide Number Placeholder 15"/>
          <p:cNvSpPr>
            <a:spLocks noGrp="1"/>
          </p:cNvSpPr>
          <p:nvPr>
            <p:ph type="sldNum" sz="quarter" idx="11"/>
          </p:nvPr>
        </p:nvSpPr>
        <p:spPr/>
        <p:txBody>
          <a:bodyPr/>
          <a:lstStyle/>
          <a:p>
            <a:pPr hangingPunct="1"/>
            <a:fld id="{B9BBCBC6-DD44-4BA4-9088-4792B1237093}" type="slidenum">
              <a:rPr lang="en-NZ" kern="1200" smtClean="0">
                <a:solidFill>
                  <a:prstClr val="white">
                    <a:alpha val="60000"/>
                  </a:prstClr>
                </a:solidFill>
                <a:ea typeface="+mn-ea"/>
                <a:cs typeface="+mn-cs"/>
              </a:rPr>
              <a:pPr hangingPunct="1"/>
              <a:t>‹#›</a:t>
            </a:fld>
            <a:endParaRPr lang="en-NZ" kern="1200">
              <a:solidFill>
                <a:prstClr val="white">
                  <a:alpha val="60000"/>
                </a:prstClr>
              </a:solidFill>
              <a:ea typeface="+mn-ea"/>
              <a:cs typeface="+mn-cs"/>
            </a:endParaRPr>
          </a:p>
        </p:txBody>
      </p:sp>
      <p:sp>
        <p:nvSpPr>
          <p:cNvPr id="17" name="Footer Placeholder 16"/>
          <p:cNvSpPr>
            <a:spLocks noGrp="1"/>
          </p:cNvSpPr>
          <p:nvPr>
            <p:ph type="ftr" sz="quarter" idx="12"/>
          </p:nvPr>
        </p:nvSpPr>
        <p:spPr/>
        <p:txBody>
          <a:bodyPr/>
          <a:lstStyle/>
          <a:p>
            <a:pPr hangingPunct="1"/>
            <a:endParaRPr lang="en-NZ" kern="1200">
              <a:solidFill>
                <a:prstClr val="white">
                  <a:alpha val="60000"/>
                </a:prstClr>
              </a:solidFill>
              <a:ea typeface="+mn-ea"/>
              <a:cs typeface="+mn-cs"/>
            </a:endParaRPr>
          </a:p>
        </p:txBody>
      </p:sp>
      <p:sp>
        <p:nvSpPr>
          <p:cNvPr id="18" name="Title 17"/>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440796305"/>
      </p:ext>
    </p:extLst>
  </p:cSld>
  <p:clrMapOvr>
    <a:masterClrMapping/>
  </p:clrMapOvr>
  <p:transition spd="slow" advTm="12000">
    <p:push/>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7"/>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Palatino Linotype"/>
                <a:ea typeface="+mn-ea"/>
                <a:cs typeface="+mn-cs"/>
              </a:rPr>
              <a:t>{</a:t>
            </a:r>
            <a:endPar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Palatino Linotype"/>
              <a:ea typeface="+mn-ea"/>
              <a:cs typeface="+mn-cs"/>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pPr hangingPunct="1"/>
            <a:endParaRPr lang="en-NZ" kern="1200">
              <a:solidFill>
                <a:prstClr val="white">
                  <a:alpha val="60000"/>
                </a:prstClr>
              </a:solidFill>
              <a:ea typeface="+mn-ea"/>
              <a:cs typeface="+mn-cs"/>
            </a:endParaRPr>
          </a:p>
        </p:txBody>
      </p:sp>
      <p:sp>
        <p:nvSpPr>
          <p:cNvPr id="14" name="Slide Number Placeholder 13"/>
          <p:cNvSpPr>
            <a:spLocks noGrp="1"/>
          </p:cNvSpPr>
          <p:nvPr>
            <p:ph type="sldNum" sz="quarter" idx="11"/>
          </p:nvPr>
        </p:nvSpPr>
        <p:spPr/>
        <p:txBody>
          <a:bodyPr/>
          <a:lstStyle/>
          <a:p>
            <a:pPr hangingPunct="1"/>
            <a:fld id="{B9BBCBC6-DD44-4BA4-9088-4792B1237093}" type="slidenum">
              <a:rPr lang="en-NZ" kern="1200" smtClean="0">
                <a:solidFill>
                  <a:prstClr val="white">
                    <a:alpha val="60000"/>
                  </a:prstClr>
                </a:solidFill>
                <a:ea typeface="+mn-ea"/>
                <a:cs typeface="+mn-cs"/>
              </a:rPr>
              <a:pPr hangingPunct="1"/>
              <a:t>‹#›</a:t>
            </a:fld>
            <a:endParaRPr lang="en-NZ" kern="1200">
              <a:solidFill>
                <a:prstClr val="white">
                  <a:alpha val="60000"/>
                </a:prstClr>
              </a:solidFill>
              <a:ea typeface="+mn-ea"/>
              <a:cs typeface="+mn-cs"/>
            </a:endParaRPr>
          </a:p>
        </p:txBody>
      </p:sp>
      <p:sp>
        <p:nvSpPr>
          <p:cNvPr id="15" name="Footer Placeholder 14"/>
          <p:cNvSpPr>
            <a:spLocks noGrp="1"/>
          </p:cNvSpPr>
          <p:nvPr>
            <p:ph type="ftr" sz="quarter" idx="12"/>
          </p:nvPr>
        </p:nvSpPr>
        <p:spPr/>
        <p:txBody>
          <a:bodyPr/>
          <a:lstStyle/>
          <a:p>
            <a:pPr hangingPunct="1"/>
            <a:endParaRPr lang="en-NZ" kern="1200">
              <a:solidFill>
                <a:prstClr val="white">
                  <a:alpha val="60000"/>
                </a:prstClr>
              </a:solidFill>
              <a:ea typeface="+mn-ea"/>
              <a:cs typeface="+mn-cs"/>
            </a:endParaRPr>
          </a:p>
        </p:txBody>
      </p:sp>
    </p:spTree>
    <p:extLst>
      <p:ext uri="{BB962C8B-B14F-4D97-AF65-F5344CB8AC3E}">
        <p14:creationId xmlns:p14="http://schemas.microsoft.com/office/powerpoint/2010/main" val="3122195496"/>
      </p:ext>
    </p:extLst>
  </p:cSld>
  <p:clrMapOvr>
    <a:masterClrMapping/>
  </p:clrMapOvr>
  <p:transition spd="slow" advTm="12000">
    <p:push/>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2"/>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hangingPunct="1"/>
            <a:endParaRPr lang="en-NZ" kern="1200">
              <a:solidFill>
                <a:prstClr val="white">
                  <a:alpha val="60000"/>
                </a:prstClr>
              </a:solidFill>
              <a:ea typeface="+mn-ea"/>
              <a:cs typeface="+mn-cs"/>
            </a:endParaRPr>
          </a:p>
        </p:txBody>
      </p:sp>
      <p:sp>
        <p:nvSpPr>
          <p:cNvPr id="5" name="Footer Placeholder 4"/>
          <p:cNvSpPr>
            <a:spLocks noGrp="1"/>
          </p:cNvSpPr>
          <p:nvPr>
            <p:ph type="ftr" sz="quarter" idx="11"/>
          </p:nvPr>
        </p:nvSpPr>
        <p:spPr/>
        <p:txBody>
          <a:bodyPr/>
          <a:lstStyle/>
          <a:p>
            <a:pPr hangingPunct="1"/>
            <a:endParaRPr lang="en-NZ" kern="1200">
              <a:solidFill>
                <a:prstClr val="white">
                  <a:alpha val="60000"/>
                </a:prstClr>
              </a:solidFill>
              <a:ea typeface="+mn-ea"/>
              <a:cs typeface="+mn-cs"/>
            </a:endParaRPr>
          </a:p>
        </p:txBody>
      </p:sp>
      <p:sp>
        <p:nvSpPr>
          <p:cNvPr id="6" name="Slide Number Placeholder 5"/>
          <p:cNvSpPr>
            <a:spLocks noGrp="1"/>
          </p:cNvSpPr>
          <p:nvPr>
            <p:ph type="sldNum" sz="quarter" idx="12"/>
          </p:nvPr>
        </p:nvSpPr>
        <p:spPr/>
        <p:txBody>
          <a:bodyPr/>
          <a:lstStyle/>
          <a:p>
            <a:pPr hangingPunct="1"/>
            <a:fld id="{B9BBCBC6-DD44-4BA4-9088-4792B1237093}" type="slidenum">
              <a:rPr lang="en-NZ" kern="1200" smtClean="0">
                <a:solidFill>
                  <a:prstClr val="white">
                    <a:alpha val="60000"/>
                  </a:prstClr>
                </a:solidFill>
                <a:ea typeface="+mn-ea"/>
                <a:cs typeface="+mn-cs"/>
              </a:rPr>
              <a:pPr hangingPunct="1"/>
              <a:t>‹#›</a:t>
            </a:fld>
            <a:endParaRPr lang="en-NZ" kern="1200">
              <a:solidFill>
                <a:prstClr val="white">
                  <a:alpha val="60000"/>
                </a:prstClr>
              </a:solidFill>
              <a:ea typeface="+mn-ea"/>
              <a:cs typeface="+mn-cs"/>
            </a:endParaRPr>
          </a:p>
        </p:txBody>
      </p:sp>
    </p:spTree>
    <p:extLst>
      <p:ext uri="{BB962C8B-B14F-4D97-AF65-F5344CB8AC3E}">
        <p14:creationId xmlns:p14="http://schemas.microsoft.com/office/powerpoint/2010/main" val="3741109480"/>
      </p:ext>
    </p:extLst>
  </p:cSld>
  <p:clrMapOvr>
    <a:masterClrMapping/>
  </p:clrMapOvr>
  <p:transition spd="slow" advTm="12000">
    <p:push/>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hangingPunct="1"/>
            <a:endParaRPr lang="en-NZ" kern="1200">
              <a:solidFill>
                <a:prstClr val="white">
                  <a:alpha val="60000"/>
                </a:prstClr>
              </a:solidFill>
              <a:ea typeface="+mn-ea"/>
              <a:cs typeface="+mn-cs"/>
            </a:endParaRPr>
          </a:p>
        </p:txBody>
      </p:sp>
      <p:sp>
        <p:nvSpPr>
          <p:cNvPr id="5" name="Footer Placeholder 4"/>
          <p:cNvSpPr>
            <a:spLocks noGrp="1"/>
          </p:cNvSpPr>
          <p:nvPr>
            <p:ph type="ftr" sz="quarter" idx="11"/>
          </p:nvPr>
        </p:nvSpPr>
        <p:spPr/>
        <p:txBody>
          <a:bodyPr/>
          <a:lstStyle/>
          <a:p>
            <a:pPr hangingPunct="1"/>
            <a:endParaRPr lang="en-NZ" kern="1200">
              <a:solidFill>
                <a:prstClr val="white">
                  <a:alpha val="60000"/>
                </a:prstClr>
              </a:solidFill>
              <a:ea typeface="+mn-ea"/>
              <a:cs typeface="+mn-cs"/>
            </a:endParaRPr>
          </a:p>
        </p:txBody>
      </p:sp>
      <p:sp>
        <p:nvSpPr>
          <p:cNvPr id="6" name="Slide Number Placeholder 5"/>
          <p:cNvSpPr>
            <a:spLocks noGrp="1"/>
          </p:cNvSpPr>
          <p:nvPr>
            <p:ph type="sldNum" sz="quarter" idx="12"/>
          </p:nvPr>
        </p:nvSpPr>
        <p:spPr/>
        <p:txBody>
          <a:bodyPr/>
          <a:lstStyle/>
          <a:p>
            <a:pPr hangingPunct="1"/>
            <a:fld id="{B9BBCBC6-DD44-4BA4-9088-4792B1237093}" type="slidenum">
              <a:rPr lang="en-NZ" kern="1200" smtClean="0">
                <a:solidFill>
                  <a:prstClr val="white">
                    <a:alpha val="60000"/>
                  </a:prstClr>
                </a:solidFill>
                <a:ea typeface="+mn-ea"/>
                <a:cs typeface="+mn-cs"/>
              </a:rPr>
              <a:pPr hangingPunct="1"/>
              <a:t>‹#›</a:t>
            </a:fld>
            <a:endParaRPr lang="en-NZ" kern="1200">
              <a:solidFill>
                <a:prstClr val="white">
                  <a:alpha val="60000"/>
                </a:prstClr>
              </a:solidFill>
              <a:ea typeface="+mn-ea"/>
              <a:cs typeface="+mn-cs"/>
            </a:endParaRPr>
          </a:p>
        </p:txBody>
      </p:sp>
    </p:spTree>
    <p:extLst>
      <p:ext uri="{BB962C8B-B14F-4D97-AF65-F5344CB8AC3E}">
        <p14:creationId xmlns:p14="http://schemas.microsoft.com/office/powerpoint/2010/main" val="3388285382"/>
      </p:ext>
    </p:extLst>
  </p:cSld>
  <p:clrMapOvr>
    <a:masterClrMapping/>
  </p:clrMapOvr>
  <p:transition spd="slow" advTm="12000">
    <p:push/>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Lst>
  <p:transition spd="med"/>
  <p:hf sldNum="0" hdr="0" dt="0"/>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8" name="Oval 7"/>
          <p:cNvSpPr/>
          <p:nvPr/>
        </p:nvSpPr>
        <p:spPr>
          <a:xfrm rot="19724275">
            <a:off x="1373221" y="1038441"/>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9" name="Oval 8"/>
          <p:cNvSpPr/>
          <p:nvPr/>
        </p:nvSpPr>
        <p:spPr>
          <a:xfrm rot="17656910">
            <a:off x="-274211" y="1165876"/>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0" name="Oval 9"/>
          <p:cNvSpPr/>
          <p:nvPr/>
        </p:nvSpPr>
        <p:spPr>
          <a:xfrm rot="19724275">
            <a:off x="3277955" y="116855"/>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2"/>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9"/>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pPr hangingPunct="1"/>
            <a:endParaRPr lang="en-NZ" kern="1200">
              <a:solidFill>
                <a:prstClr val="white">
                  <a:alpha val="60000"/>
                </a:prstClr>
              </a:solidFill>
              <a:ea typeface="+mn-ea"/>
              <a:cs typeface="+mn-cs"/>
            </a:endParaRPr>
          </a:p>
        </p:txBody>
      </p:sp>
      <p:sp>
        <p:nvSpPr>
          <p:cNvPr id="5" name="Footer Placeholder 4"/>
          <p:cNvSpPr>
            <a:spLocks noGrp="1"/>
          </p:cNvSpPr>
          <p:nvPr>
            <p:ph type="ftr" sz="quarter" idx="3"/>
          </p:nvPr>
        </p:nvSpPr>
        <p:spPr>
          <a:xfrm>
            <a:off x="822960" y="6154739"/>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pPr hangingPunct="1"/>
            <a:endParaRPr lang="en-NZ" kern="1200">
              <a:solidFill>
                <a:prstClr val="white">
                  <a:alpha val="60000"/>
                </a:prstClr>
              </a:solidFill>
              <a:ea typeface="+mn-ea"/>
              <a:cs typeface="+mn-cs"/>
            </a:endParaRPr>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pPr hangingPunct="1"/>
            <a:fld id="{B9BBCBC6-DD44-4BA4-9088-4792B1237093}" type="slidenum">
              <a:rPr lang="en-NZ" kern="1200" smtClean="0">
                <a:solidFill>
                  <a:prstClr val="white">
                    <a:alpha val="60000"/>
                  </a:prstClr>
                </a:solidFill>
                <a:ea typeface="+mn-ea"/>
                <a:cs typeface="+mn-cs"/>
              </a:rPr>
              <a:pPr hangingPunct="1"/>
              <a:t>‹#›</a:t>
            </a:fld>
            <a:endParaRPr lang="en-NZ" kern="1200">
              <a:solidFill>
                <a:prstClr val="white">
                  <a:alpha val="60000"/>
                </a:prstClr>
              </a:solidFill>
              <a:ea typeface="+mn-ea"/>
              <a:cs typeface="+mn-cs"/>
            </a:endParaRPr>
          </a:p>
        </p:txBody>
      </p:sp>
    </p:spTree>
    <p:extLst>
      <p:ext uri="{BB962C8B-B14F-4D97-AF65-F5344CB8AC3E}">
        <p14:creationId xmlns:p14="http://schemas.microsoft.com/office/powerpoint/2010/main" val="835809828"/>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slow" advTm="12000">
    <p:push/>
  </p:transition>
  <p:timing>
    <p:tnLst>
      <p:par>
        <p:cTn id="1" dur="indefinite" restart="never" nodeType="tmRoot"/>
      </p:par>
    </p:tnLst>
  </p:timing>
  <p:hf sldNum="0" hd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jpeg"/><Relationship Id="rId5" Type="http://schemas.microsoft.com/office/2007/relationships/hdphoto" Target="../media/hdphoto1.wdp"/><Relationship Id="rId4" Type="http://schemas.openxmlformats.org/officeDocument/2006/relationships/image" Target="../media/image15.jpe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1.emf"/><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http://blogs.otago.ac.nz/crocc/2014/11/09/704/"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cid:B4BB2DE3-DB35-498B-B654-45EFA2BDB564@lan"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hyperlink" Target="http://tvnz.co.nz/national-news/hocken-library-launches-online-archive-video-6126785"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jpg"/></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hyperlink" Target="http://marsdenarchive.otago.ac.nz/"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marsdenarchive.otago.ac.nz/"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60" y="1234440"/>
            <a:ext cx="7802880" cy="4389120"/>
          </a:xfrm>
          <a:prstGeom prst="rect">
            <a:avLst/>
          </a:prstGeom>
          <a:solidFill>
            <a:schemeClr val="tx1"/>
          </a:solidFill>
        </p:spPr>
      </p:pic>
    </p:spTree>
    <p:extLst>
      <p:ext uri="{BB962C8B-B14F-4D97-AF65-F5344CB8AC3E}">
        <p14:creationId xmlns:p14="http://schemas.microsoft.com/office/powerpoint/2010/main" val="2203218988"/>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487" y="693083"/>
            <a:ext cx="7108230" cy="5183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10800000" flipV="1">
            <a:off x="942108" y="3752166"/>
            <a:ext cx="6506095" cy="646331"/>
          </a:xfrm>
          <a:prstGeom prst="rect">
            <a:avLst/>
          </a:prstGeom>
        </p:spPr>
        <p:txBody>
          <a:bodyPr wrap="square">
            <a:spAutoFit/>
          </a:bodyPr>
          <a:lstStyle/>
          <a:p>
            <a:r>
              <a:rPr lang="en-NZ" dirty="0"/>
              <a:t>Ian Smith, Department of Archaeology and Anthropology, University of Otago</a:t>
            </a:r>
          </a:p>
        </p:txBody>
      </p:sp>
    </p:spTree>
    <p:extLst>
      <p:ext uri="{BB962C8B-B14F-4D97-AF65-F5344CB8AC3E}">
        <p14:creationId xmlns:p14="http://schemas.microsoft.com/office/powerpoint/2010/main" val="3005387046"/>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188640"/>
            <a:ext cx="3960440" cy="246221"/>
          </a:xfrm>
          <a:prstGeom prst="rect">
            <a:avLst/>
          </a:prstGeom>
          <a:noFill/>
        </p:spPr>
        <p:txBody>
          <a:bodyPr wrap="square" rtlCol="0">
            <a:spAutoFit/>
          </a:bodyPr>
          <a:lstStyle/>
          <a:p>
            <a:r>
              <a:rPr lang="en-NZ" sz="1000" dirty="0" smtClean="0"/>
              <a:t>Setting the scene – RANGIHOUA PA </a:t>
            </a:r>
            <a:endParaRPr lang="en-NZ" sz="1000" dirty="0"/>
          </a:p>
        </p:txBody>
      </p:sp>
      <p:pic>
        <p:nvPicPr>
          <p:cNvPr id="1026" name="Picture 2" descr="Artist unknown :Rangihoa [sic], New Zealand / London, W. E. &amp; F. Newton [Between 1852 and 18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408" y="620688"/>
            <a:ext cx="5653844" cy="57134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nvPr>
        </p:nvGraphicFramePr>
        <p:xfrm>
          <a:off x="6084168" y="653226"/>
          <a:ext cx="2880320" cy="4867194"/>
        </p:xfrm>
        <a:graphic>
          <a:graphicData uri="http://schemas.openxmlformats.org/drawingml/2006/table">
            <a:tbl>
              <a:tblPr/>
              <a:tblGrid>
                <a:gridCol w="720080">
                  <a:extLst>
                    <a:ext uri="{9D8B030D-6E8A-4147-A177-3AD203B41FA5}">
                      <a16:colId xmlns:a16="http://schemas.microsoft.com/office/drawing/2014/main" val="20000"/>
                    </a:ext>
                  </a:extLst>
                </a:gridCol>
                <a:gridCol w="57607">
                  <a:extLst>
                    <a:ext uri="{9D8B030D-6E8A-4147-A177-3AD203B41FA5}">
                      <a16:colId xmlns:a16="http://schemas.microsoft.com/office/drawing/2014/main" val="20001"/>
                    </a:ext>
                  </a:extLst>
                </a:gridCol>
                <a:gridCol w="2102633">
                  <a:extLst>
                    <a:ext uri="{9D8B030D-6E8A-4147-A177-3AD203B41FA5}">
                      <a16:colId xmlns:a16="http://schemas.microsoft.com/office/drawing/2014/main" val="20002"/>
                    </a:ext>
                  </a:extLst>
                </a:gridCol>
              </a:tblGrid>
              <a:tr h="486308">
                <a:tc>
                  <a:txBody>
                    <a:bodyPr/>
                    <a:lstStyle/>
                    <a:p>
                      <a:pPr algn="r"/>
                      <a:r>
                        <a:rPr lang="en-NZ" sz="800" b="1" dirty="0"/>
                        <a:t>Record Title </a:t>
                      </a:r>
                      <a:endParaRPr lang="en-NZ" sz="800" dirty="0"/>
                    </a:p>
                  </a:txBody>
                  <a:tcPr marL="0" marR="0" marT="0" marB="0">
                    <a:lnL>
                      <a:noFill/>
                    </a:lnL>
                    <a:lnR>
                      <a:noFill/>
                    </a:lnR>
                    <a:lnT>
                      <a:noFill/>
                    </a:lnT>
                    <a:lnB>
                      <a:noFill/>
                    </a:lnB>
                  </a:tcPr>
                </a:tc>
                <a:tc>
                  <a:txBody>
                    <a:bodyPr/>
                    <a:lstStyle/>
                    <a:p>
                      <a:r>
                        <a:rPr lang="en-NZ" sz="800"/>
                        <a:t>:</a:t>
                      </a:r>
                    </a:p>
                  </a:txBody>
                  <a:tcPr marL="0" marR="0" marT="0" marB="0">
                    <a:lnL>
                      <a:noFill/>
                    </a:lnL>
                    <a:lnR>
                      <a:noFill/>
                    </a:lnR>
                    <a:lnT>
                      <a:noFill/>
                    </a:lnT>
                    <a:lnB>
                      <a:noFill/>
                    </a:lnB>
                  </a:tcPr>
                </a:tc>
                <a:tc>
                  <a:txBody>
                    <a:bodyPr/>
                    <a:lstStyle/>
                    <a:p>
                      <a:r>
                        <a:rPr lang="en-NZ" sz="800" dirty="0"/>
                        <a:t>Artist unknown </a:t>
                      </a:r>
                      <a:br>
                        <a:rPr lang="en-NZ" sz="800" dirty="0"/>
                      </a:br>
                      <a:r>
                        <a:rPr lang="en-NZ" sz="800" dirty="0" err="1"/>
                        <a:t>Rangihoa</a:t>
                      </a:r>
                      <a:r>
                        <a:rPr lang="en-NZ" sz="800" dirty="0"/>
                        <a:t> [sic], New Zealand / London, W. E. &amp; F. Newton [Between 1852 and 1857]</a:t>
                      </a:r>
                    </a:p>
                  </a:txBody>
                  <a:tcPr marL="0" marR="0" marT="0" marB="0">
                    <a:lnL>
                      <a:noFill/>
                    </a:lnL>
                    <a:lnR>
                      <a:noFill/>
                    </a:lnR>
                    <a:lnT>
                      <a:noFill/>
                    </a:lnT>
                    <a:lnB>
                      <a:noFill/>
                    </a:lnB>
                  </a:tcPr>
                </a:tc>
                <a:extLst>
                  <a:ext uri="{0D108BD9-81ED-4DB2-BD59-A6C34878D82A}">
                    <a16:rowId xmlns:a16="http://schemas.microsoft.com/office/drawing/2014/main" val="10000"/>
                  </a:ext>
                </a:extLst>
              </a:tr>
              <a:tr h="243154">
                <a:tc>
                  <a:txBody>
                    <a:bodyPr/>
                    <a:lstStyle/>
                    <a:p>
                      <a:pPr algn="r"/>
                      <a:r>
                        <a:rPr lang="en-NZ" sz="800" b="1" dirty="0"/>
                        <a:t>Reference Number </a:t>
                      </a:r>
                      <a:endParaRPr lang="en-NZ" sz="800" dirty="0"/>
                    </a:p>
                  </a:txBody>
                  <a:tcPr marL="0" marR="0" marT="0" marB="0">
                    <a:lnL>
                      <a:noFill/>
                    </a:lnL>
                    <a:lnR>
                      <a:noFill/>
                    </a:lnR>
                    <a:lnT>
                      <a:noFill/>
                    </a:lnT>
                    <a:lnB>
                      <a:noFill/>
                    </a:lnB>
                  </a:tcPr>
                </a:tc>
                <a:tc>
                  <a:txBody>
                    <a:bodyPr/>
                    <a:lstStyle/>
                    <a:p>
                      <a:r>
                        <a:rPr lang="en-NZ" sz="800" dirty="0"/>
                        <a:t>:</a:t>
                      </a:r>
                    </a:p>
                  </a:txBody>
                  <a:tcPr marL="0" marR="0" marT="0" marB="0">
                    <a:lnL>
                      <a:noFill/>
                    </a:lnL>
                    <a:lnR>
                      <a:noFill/>
                    </a:lnR>
                    <a:lnT>
                      <a:noFill/>
                    </a:lnT>
                    <a:lnB>
                      <a:noFill/>
                    </a:lnB>
                  </a:tcPr>
                </a:tc>
                <a:tc>
                  <a:txBody>
                    <a:bodyPr/>
                    <a:lstStyle/>
                    <a:p>
                      <a:r>
                        <a:rPr lang="en-NZ" sz="800" dirty="0"/>
                        <a:t>Curios-021-008</a:t>
                      </a:r>
                    </a:p>
                  </a:txBody>
                  <a:tcPr marL="0" marR="0" marT="0" marB="0">
                    <a:lnL>
                      <a:noFill/>
                    </a:lnL>
                    <a:lnR>
                      <a:noFill/>
                    </a:lnR>
                    <a:lnT>
                      <a:noFill/>
                    </a:lnT>
                    <a:lnB>
                      <a:noFill/>
                    </a:lnB>
                  </a:tcPr>
                </a:tc>
                <a:extLst>
                  <a:ext uri="{0D108BD9-81ED-4DB2-BD59-A6C34878D82A}">
                    <a16:rowId xmlns:a16="http://schemas.microsoft.com/office/drawing/2014/main" val="10001"/>
                  </a:ext>
                </a:extLst>
              </a:tr>
              <a:tr h="364731">
                <a:tc>
                  <a:txBody>
                    <a:bodyPr/>
                    <a:lstStyle/>
                    <a:p>
                      <a:pPr algn="r"/>
                      <a:r>
                        <a:rPr lang="en-NZ" sz="800" b="1"/>
                        <a:t>Physical Description </a:t>
                      </a:r>
                      <a:endParaRPr lang="en-NZ" sz="800"/>
                    </a:p>
                  </a:txBody>
                  <a:tcPr marL="0" marR="0" marT="0" marB="0">
                    <a:lnL>
                      <a:noFill/>
                    </a:lnL>
                    <a:lnR>
                      <a:noFill/>
                    </a:lnR>
                    <a:lnT>
                      <a:noFill/>
                    </a:lnT>
                    <a:lnB>
                      <a:noFill/>
                    </a:lnB>
                  </a:tcPr>
                </a:tc>
                <a:tc>
                  <a:txBody>
                    <a:bodyPr/>
                    <a:lstStyle/>
                    <a:p>
                      <a:r>
                        <a:rPr lang="en-NZ" sz="800"/>
                        <a:t>:</a:t>
                      </a:r>
                    </a:p>
                  </a:txBody>
                  <a:tcPr marL="0" marR="0" marT="0" marB="0">
                    <a:lnL>
                      <a:noFill/>
                    </a:lnL>
                    <a:lnR>
                      <a:noFill/>
                    </a:lnR>
                    <a:lnT>
                      <a:noFill/>
                    </a:lnT>
                    <a:lnB>
                      <a:noFill/>
                    </a:lnB>
                  </a:tcPr>
                </a:tc>
                <a:tc>
                  <a:txBody>
                    <a:bodyPr/>
                    <a:lstStyle/>
                    <a:p>
                      <a:r>
                        <a:rPr lang="en-NZ" sz="800" dirty="0"/>
                        <a:t>Hand-coloured glass, 80 mm diameter (sight), in wooden frame 101 x 165 mm.</a:t>
                      </a:r>
                    </a:p>
                  </a:txBody>
                  <a:tcPr marL="0" marR="0" marT="0" marB="0">
                    <a:lnL>
                      <a:noFill/>
                    </a:lnL>
                    <a:lnR>
                      <a:noFill/>
                    </a:lnR>
                    <a:lnT>
                      <a:noFill/>
                    </a:lnT>
                    <a:lnB>
                      <a:noFill/>
                    </a:lnB>
                  </a:tcPr>
                </a:tc>
                <a:extLst>
                  <a:ext uri="{0D108BD9-81ED-4DB2-BD59-A6C34878D82A}">
                    <a16:rowId xmlns:a16="http://schemas.microsoft.com/office/drawing/2014/main" val="10002"/>
                  </a:ext>
                </a:extLst>
              </a:tr>
              <a:tr h="121577">
                <a:tc>
                  <a:txBody>
                    <a:bodyPr/>
                    <a:lstStyle/>
                    <a:p>
                      <a:pPr algn="r"/>
                      <a:r>
                        <a:rPr lang="en-NZ" sz="800" b="1"/>
                        <a:t>Quantity </a:t>
                      </a:r>
                      <a:endParaRPr lang="en-NZ" sz="800"/>
                    </a:p>
                  </a:txBody>
                  <a:tcPr marL="0" marR="0" marT="0" marB="0">
                    <a:lnL>
                      <a:noFill/>
                    </a:lnL>
                    <a:lnR>
                      <a:noFill/>
                    </a:lnR>
                    <a:lnT>
                      <a:noFill/>
                    </a:lnT>
                    <a:lnB>
                      <a:noFill/>
                    </a:lnB>
                  </a:tcPr>
                </a:tc>
                <a:tc>
                  <a:txBody>
                    <a:bodyPr/>
                    <a:lstStyle/>
                    <a:p>
                      <a:r>
                        <a:rPr lang="en-NZ" sz="800"/>
                        <a:t>:</a:t>
                      </a:r>
                    </a:p>
                  </a:txBody>
                  <a:tcPr marL="0" marR="0" marT="0" marB="0">
                    <a:lnL>
                      <a:noFill/>
                    </a:lnL>
                    <a:lnR>
                      <a:noFill/>
                    </a:lnR>
                    <a:lnT>
                      <a:noFill/>
                    </a:lnT>
                    <a:lnB>
                      <a:noFill/>
                    </a:lnB>
                  </a:tcPr>
                </a:tc>
                <a:tc>
                  <a:txBody>
                    <a:bodyPr/>
                    <a:lstStyle/>
                    <a:p>
                      <a:r>
                        <a:rPr lang="en-NZ" sz="800" dirty="0"/>
                        <a:t>1 curio(s)</a:t>
                      </a:r>
                    </a:p>
                  </a:txBody>
                  <a:tcPr marL="0" marR="0" marT="0" marB="0">
                    <a:lnL>
                      <a:noFill/>
                    </a:lnL>
                    <a:lnR>
                      <a:noFill/>
                    </a:lnR>
                    <a:lnT>
                      <a:noFill/>
                    </a:lnT>
                    <a:lnB>
                      <a:noFill/>
                    </a:lnB>
                  </a:tcPr>
                </a:tc>
                <a:extLst>
                  <a:ext uri="{0D108BD9-81ED-4DB2-BD59-A6C34878D82A}">
                    <a16:rowId xmlns:a16="http://schemas.microsoft.com/office/drawing/2014/main" val="10003"/>
                  </a:ext>
                </a:extLst>
              </a:tr>
              <a:tr h="243154">
                <a:tc>
                  <a:txBody>
                    <a:bodyPr/>
                    <a:lstStyle/>
                    <a:p>
                      <a:pPr algn="r"/>
                      <a:r>
                        <a:rPr lang="en-NZ" sz="800" b="1"/>
                        <a:t>Scope and Contents </a:t>
                      </a:r>
                      <a:endParaRPr lang="en-NZ" sz="800"/>
                    </a:p>
                  </a:txBody>
                  <a:tcPr marL="0" marR="0" marT="0" marB="0">
                    <a:lnL>
                      <a:noFill/>
                    </a:lnL>
                    <a:lnR>
                      <a:noFill/>
                    </a:lnR>
                    <a:lnT>
                      <a:noFill/>
                    </a:lnT>
                    <a:lnB>
                      <a:noFill/>
                    </a:lnB>
                  </a:tcPr>
                </a:tc>
                <a:tc>
                  <a:txBody>
                    <a:bodyPr/>
                    <a:lstStyle/>
                    <a:p>
                      <a:r>
                        <a:rPr lang="en-NZ" sz="800"/>
                        <a:t>:</a:t>
                      </a:r>
                    </a:p>
                  </a:txBody>
                  <a:tcPr marL="0" marR="0" marT="0" marB="0">
                    <a:lnL>
                      <a:noFill/>
                    </a:lnL>
                    <a:lnR>
                      <a:noFill/>
                    </a:lnR>
                    <a:lnT>
                      <a:noFill/>
                    </a:lnT>
                    <a:lnB>
                      <a:noFill/>
                    </a:lnB>
                  </a:tcPr>
                </a:tc>
                <a:tc>
                  <a:txBody>
                    <a:bodyPr/>
                    <a:lstStyle/>
                    <a:p>
                      <a:r>
                        <a:rPr lang="en-NZ" sz="800" dirty="0"/>
                        <a:t>Shows missionary settlement at </a:t>
                      </a:r>
                      <a:r>
                        <a:rPr lang="en-NZ" sz="800" dirty="0" err="1"/>
                        <a:t>Rangihoua</a:t>
                      </a:r>
                      <a:r>
                        <a:rPr lang="en-NZ" sz="800" dirty="0"/>
                        <a:t>, Bay of Islands.</a:t>
                      </a:r>
                    </a:p>
                  </a:txBody>
                  <a:tcPr marL="0" marR="0" marT="0" marB="0">
                    <a:lnL>
                      <a:noFill/>
                    </a:lnL>
                    <a:lnR>
                      <a:noFill/>
                    </a:lnR>
                    <a:lnT>
                      <a:noFill/>
                    </a:lnT>
                    <a:lnB>
                      <a:noFill/>
                    </a:lnB>
                  </a:tcPr>
                </a:tc>
                <a:extLst>
                  <a:ext uri="{0D108BD9-81ED-4DB2-BD59-A6C34878D82A}">
                    <a16:rowId xmlns:a16="http://schemas.microsoft.com/office/drawing/2014/main" val="10004"/>
                  </a:ext>
                </a:extLst>
              </a:tr>
              <a:tr h="1945230">
                <a:tc>
                  <a:txBody>
                    <a:bodyPr/>
                    <a:lstStyle/>
                    <a:p>
                      <a:pPr algn="r"/>
                      <a:r>
                        <a:rPr lang="en-NZ" sz="800" b="1" dirty="0"/>
                        <a:t>Other Notes </a:t>
                      </a:r>
                      <a:endParaRPr lang="en-NZ" sz="800" dirty="0"/>
                    </a:p>
                  </a:txBody>
                  <a:tcPr marL="0" marR="0" marT="0" marB="0">
                    <a:lnL>
                      <a:noFill/>
                    </a:lnL>
                    <a:lnR>
                      <a:noFill/>
                    </a:lnR>
                    <a:lnT>
                      <a:noFill/>
                    </a:lnT>
                    <a:lnB>
                      <a:noFill/>
                    </a:lnB>
                  </a:tcPr>
                </a:tc>
                <a:tc>
                  <a:txBody>
                    <a:bodyPr/>
                    <a:lstStyle/>
                    <a:p>
                      <a:r>
                        <a:rPr lang="en-NZ" sz="800"/>
                        <a:t>:</a:t>
                      </a:r>
                    </a:p>
                  </a:txBody>
                  <a:tcPr marL="0" marR="0" marT="0" marB="0">
                    <a:lnL>
                      <a:noFill/>
                    </a:lnL>
                    <a:lnR>
                      <a:noFill/>
                    </a:lnR>
                    <a:lnT>
                      <a:noFill/>
                    </a:lnT>
                    <a:lnB>
                      <a:noFill/>
                    </a:lnB>
                  </a:tcPr>
                </a:tc>
                <a:tc>
                  <a:txBody>
                    <a:bodyPr/>
                    <a:lstStyle/>
                    <a:p>
                      <a:r>
                        <a:rPr lang="en-NZ" sz="800" dirty="0"/>
                        <a:t>After an almost identical image (which however has 2 larger sailing ships in the foreground) "Church missionary settlement at </a:t>
                      </a:r>
                      <a:r>
                        <a:rPr lang="en-NZ" sz="800" dirty="0" err="1"/>
                        <a:t>Rangihoua</a:t>
                      </a:r>
                      <a:r>
                        <a:rPr lang="en-NZ" sz="800" dirty="0"/>
                        <a:t>, N.Z.", published in Church Missionary Quarterly Papers, midsummer 1832, no. 66, cover page; and, "[Missionary settlement at </a:t>
                      </a:r>
                      <a:r>
                        <a:rPr lang="en-NZ" sz="800" dirty="0" err="1"/>
                        <a:t>Rangihoua</a:t>
                      </a:r>
                      <a:r>
                        <a:rPr lang="en-NZ" sz="800" dirty="0"/>
                        <a:t> on the North side of the Bay of Islands c.1830]", an oil painting in the Rex Nan </a:t>
                      </a:r>
                      <a:r>
                        <a:rPr lang="en-NZ" sz="800" dirty="0" err="1"/>
                        <a:t>Kivell</a:t>
                      </a:r>
                      <a:r>
                        <a:rPr lang="en-NZ" sz="800" dirty="0"/>
                        <a:t> collection. This latter also features two vessels in foreground sea.</a:t>
                      </a:r>
                      <a:br>
                        <a:rPr lang="en-NZ" sz="800" dirty="0"/>
                      </a:br>
                      <a:r>
                        <a:rPr lang="en-NZ" sz="800" dirty="0"/>
                        <a:t>Dating: the firm W E &amp; F Newton (stamped on the wooden frame) was based at 3 Fleet Street from 1852 to 1857</a:t>
                      </a:r>
                    </a:p>
                  </a:txBody>
                  <a:tcPr marL="0" marR="0" marT="0" marB="0">
                    <a:lnL>
                      <a:noFill/>
                    </a:lnL>
                    <a:lnR>
                      <a:noFill/>
                    </a:lnR>
                    <a:lnT>
                      <a:noFill/>
                    </a:lnT>
                    <a:lnB>
                      <a:noFill/>
                    </a:lnB>
                  </a:tcPr>
                </a:tc>
                <a:extLst>
                  <a:ext uri="{0D108BD9-81ED-4DB2-BD59-A6C34878D82A}">
                    <a16:rowId xmlns:a16="http://schemas.microsoft.com/office/drawing/2014/main" val="10005"/>
                  </a:ext>
                </a:extLst>
              </a:tr>
              <a:tr h="243154">
                <a:tc>
                  <a:txBody>
                    <a:bodyPr/>
                    <a:lstStyle/>
                    <a:p>
                      <a:pPr algn="r"/>
                      <a:r>
                        <a:rPr lang="en-NZ" sz="800" b="1"/>
                        <a:t>Provenance </a:t>
                      </a:r>
                      <a:endParaRPr lang="en-NZ" sz="800"/>
                    </a:p>
                  </a:txBody>
                  <a:tcPr marL="0" marR="0" marT="0" marB="0">
                    <a:lnL>
                      <a:noFill/>
                    </a:lnL>
                    <a:lnR>
                      <a:noFill/>
                    </a:lnR>
                    <a:lnT>
                      <a:noFill/>
                    </a:lnT>
                    <a:lnB>
                      <a:noFill/>
                    </a:lnB>
                  </a:tcPr>
                </a:tc>
                <a:tc>
                  <a:txBody>
                    <a:bodyPr/>
                    <a:lstStyle/>
                    <a:p>
                      <a:r>
                        <a:rPr lang="en-NZ" sz="800"/>
                        <a:t>:</a:t>
                      </a:r>
                    </a:p>
                  </a:txBody>
                  <a:tcPr marL="0" marR="0" marT="0" marB="0">
                    <a:lnL>
                      <a:noFill/>
                    </a:lnL>
                    <a:lnR>
                      <a:noFill/>
                    </a:lnR>
                    <a:lnT>
                      <a:noFill/>
                    </a:lnT>
                    <a:lnB>
                      <a:noFill/>
                    </a:lnB>
                  </a:tcPr>
                </a:tc>
                <a:tc>
                  <a:txBody>
                    <a:bodyPr/>
                    <a:lstStyle/>
                    <a:p>
                      <a:r>
                        <a:rPr lang="en-NZ" sz="800" dirty="0"/>
                        <a:t>Purchased from Mrs Carole </a:t>
                      </a:r>
                      <a:r>
                        <a:rPr lang="en-NZ" sz="800" dirty="0" err="1"/>
                        <a:t>Brackenbury</a:t>
                      </a:r>
                      <a:r>
                        <a:rPr lang="en-NZ" sz="800" dirty="0"/>
                        <a:t>, Bulls, in 1989.</a:t>
                      </a:r>
                    </a:p>
                  </a:txBody>
                  <a:tcPr marL="0" marR="0" marT="0" marB="0">
                    <a:lnL>
                      <a:noFill/>
                    </a:lnL>
                    <a:lnR>
                      <a:noFill/>
                    </a:lnR>
                    <a:lnT>
                      <a:noFill/>
                    </a:lnT>
                    <a:lnB>
                      <a:noFill/>
                    </a:lnB>
                  </a:tcPr>
                </a:tc>
                <a:extLst>
                  <a:ext uri="{0D108BD9-81ED-4DB2-BD59-A6C34878D82A}">
                    <a16:rowId xmlns:a16="http://schemas.microsoft.com/office/drawing/2014/main" val="10006"/>
                  </a:ext>
                </a:extLst>
              </a:tr>
              <a:tr h="121577">
                <a:tc>
                  <a:txBody>
                    <a:bodyPr/>
                    <a:lstStyle/>
                    <a:p>
                      <a:pPr algn="r"/>
                      <a:r>
                        <a:rPr lang="en-NZ" sz="800" b="1"/>
                        <a:t>Restrictions </a:t>
                      </a:r>
                      <a:endParaRPr lang="en-NZ" sz="800"/>
                    </a:p>
                  </a:txBody>
                  <a:tcPr marL="0" marR="0" marT="0" marB="0">
                    <a:lnL>
                      <a:noFill/>
                    </a:lnL>
                    <a:lnR>
                      <a:noFill/>
                    </a:lnR>
                    <a:lnT>
                      <a:noFill/>
                    </a:lnT>
                    <a:lnB>
                      <a:noFill/>
                    </a:lnB>
                  </a:tcPr>
                </a:tc>
                <a:tc>
                  <a:txBody>
                    <a:bodyPr/>
                    <a:lstStyle/>
                    <a:p>
                      <a:r>
                        <a:rPr lang="en-NZ" sz="800"/>
                        <a:t>:</a:t>
                      </a:r>
                    </a:p>
                  </a:txBody>
                  <a:tcPr marL="0" marR="0" marT="0" marB="0">
                    <a:lnL>
                      <a:noFill/>
                    </a:lnL>
                    <a:lnR>
                      <a:noFill/>
                    </a:lnR>
                    <a:lnT>
                      <a:noFill/>
                    </a:lnT>
                    <a:lnB>
                      <a:noFill/>
                    </a:lnB>
                  </a:tcPr>
                </a:tc>
                <a:tc>
                  <a:txBody>
                    <a:bodyPr/>
                    <a:lstStyle/>
                    <a:p>
                      <a:r>
                        <a:rPr lang="en-NZ" sz="800" dirty="0"/>
                        <a:t>Unrestricted</a:t>
                      </a:r>
                    </a:p>
                  </a:txBody>
                  <a:tcPr marL="0" marR="0" marT="0" marB="0">
                    <a:lnL>
                      <a:noFill/>
                    </a:lnL>
                    <a:lnR>
                      <a:noFill/>
                    </a:lnR>
                    <a:lnT>
                      <a:noFill/>
                    </a:lnT>
                    <a:lnB>
                      <a:noFill/>
                    </a:lnB>
                  </a:tcPr>
                </a:tc>
                <a:extLst>
                  <a:ext uri="{0D108BD9-81ED-4DB2-BD59-A6C34878D82A}">
                    <a16:rowId xmlns:a16="http://schemas.microsoft.com/office/drawing/2014/main" val="10007"/>
                  </a:ext>
                </a:extLst>
              </a:tr>
              <a:tr h="121577">
                <a:tc>
                  <a:txBody>
                    <a:bodyPr/>
                    <a:lstStyle/>
                    <a:p>
                      <a:pPr algn="r"/>
                      <a:r>
                        <a:rPr lang="en-NZ" sz="800" b="1"/>
                        <a:t>Issue Status </a:t>
                      </a:r>
                      <a:endParaRPr lang="en-NZ" sz="800"/>
                    </a:p>
                  </a:txBody>
                  <a:tcPr marL="0" marR="0" marT="0" marB="0">
                    <a:lnL>
                      <a:noFill/>
                    </a:lnL>
                    <a:lnR>
                      <a:noFill/>
                    </a:lnR>
                    <a:lnT>
                      <a:noFill/>
                    </a:lnT>
                    <a:lnB>
                      <a:noFill/>
                    </a:lnB>
                  </a:tcPr>
                </a:tc>
                <a:tc>
                  <a:txBody>
                    <a:bodyPr/>
                    <a:lstStyle/>
                    <a:p>
                      <a:r>
                        <a:rPr lang="en-NZ" sz="800"/>
                        <a:t>:</a:t>
                      </a:r>
                    </a:p>
                  </a:txBody>
                  <a:tcPr marL="0" marR="0" marT="0" marB="0">
                    <a:lnL>
                      <a:noFill/>
                    </a:lnL>
                    <a:lnR>
                      <a:noFill/>
                    </a:lnR>
                    <a:lnT>
                      <a:noFill/>
                    </a:lnT>
                    <a:lnB>
                      <a:noFill/>
                    </a:lnB>
                  </a:tcPr>
                </a:tc>
                <a:tc>
                  <a:txBody>
                    <a:bodyPr/>
                    <a:lstStyle/>
                    <a:p>
                      <a:r>
                        <a:rPr lang="en-NZ" sz="800" dirty="0"/>
                        <a:t>Issuable ITEM</a:t>
                      </a:r>
                    </a:p>
                  </a:txBody>
                  <a:tcPr marL="0" marR="0" marT="0" marB="0">
                    <a:lnL>
                      <a:noFill/>
                    </a:lnL>
                    <a:lnR>
                      <a:noFill/>
                    </a:lnR>
                    <a:lnT>
                      <a:noFill/>
                    </a:lnT>
                    <a:lnB>
                      <a:noFill/>
                    </a:lnB>
                  </a:tcPr>
                </a:tc>
                <a:extLst>
                  <a:ext uri="{0D108BD9-81ED-4DB2-BD59-A6C34878D82A}">
                    <a16:rowId xmlns:a16="http://schemas.microsoft.com/office/drawing/2014/main" val="10008"/>
                  </a:ext>
                </a:extLst>
              </a:tr>
              <a:tr h="121577">
                <a:tc>
                  <a:txBody>
                    <a:bodyPr/>
                    <a:lstStyle/>
                    <a:p>
                      <a:pPr algn="r"/>
                      <a:r>
                        <a:rPr lang="en-NZ" sz="800" b="1"/>
                        <a:t>Digital Copy </a:t>
                      </a:r>
                      <a:endParaRPr lang="en-NZ" sz="800"/>
                    </a:p>
                  </a:txBody>
                  <a:tcPr marL="0" marR="0" marT="0" marB="0">
                    <a:lnL>
                      <a:noFill/>
                    </a:lnL>
                    <a:lnR>
                      <a:noFill/>
                    </a:lnR>
                    <a:lnT>
                      <a:noFill/>
                    </a:lnT>
                    <a:lnB>
                      <a:noFill/>
                    </a:lnB>
                  </a:tcPr>
                </a:tc>
                <a:tc>
                  <a:txBody>
                    <a:bodyPr/>
                    <a:lstStyle/>
                    <a:p>
                      <a:r>
                        <a:rPr lang="en-NZ" sz="800"/>
                        <a:t>:</a:t>
                      </a:r>
                    </a:p>
                  </a:txBody>
                  <a:tcPr marL="0" marR="0" marT="0" marB="0">
                    <a:lnL>
                      <a:noFill/>
                    </a:lnL>
                    <a:lnR>
                      <a:noFill/>
                    </a:lnR>
                    <a:lnT>
                      <a:noFill/>
                    </a:lnT>
                    <a:lnB>
                      <a:noFill/>
                    </a:lnB>
                  </a:tcPr>
                </a:tc>
                <a:tc>
                  <a:txBody>
                    <a:bodyPr/>
                    <a:lstStyle/>
                    <a:p>
                      <a:r>
                        <a:rPr lang="en-NZ" sz="800" dirty="0"/>
                        <a:t>Digital copy available</a:t>
                      </a:r>
                    </a:p>
                  </a:txBody>
                  <a:tcPr marL="0" marR="0" marT="0" marB="0">
                    <a:lnL>
                      <a:noFill/>
                    </a:lnL>
                    <a:lnR>
                      <a:noFill/>
                    </a:lnR>
                    <a:lnT>
                      <a:noFill/>
                    </a:lnT>
                    <a:lnB>
                      <a:noFill/>
                    </a:lnB>
                  </a:tcPr>
                </a:tc>
                <a:extLst>
                  <a:ext uri="{0D108BD9-81ED-4DB2-BD59-A6C34878D82A}">
                    <a16:rowId xmlns:a16="http://schemas.microsoft.com/office/drawing/2014/main" val="10009"/>
                  </a:ext>
                </a:extLst>
              </a:tr>
              <a:tr h="243154">
                <a:tc>
                  <a:txBody>
                    <a:bodyPr/>
                    <a:lstStyle/>
                    <a:p>
                      <a:pPr algn="r"/>
                      <a:r>
                        <a:rPr lang="en-NZ" sz="800" b="1"/>
                        <a:t>Copy Negative </a:t>
                      </a:r>
                      <a:endParaRPr lang="en-NZ" sz="800"/>
                    </a:p>
                  </a:txBody>
                  <a:tcPr marL="0" marR="0" marT="0" marB="0">
                    <a:lnL>
                      <a:noFill/>
                    </a:lnL>
                    <a:lnR>
                      <a:noFill/>
                    </a:lnR>
                    <a:lnT>
                      <a:noFill/>
                    </a:lnT>
                    <a:lnB>
                      <a:noFill/>
                    </a:lnB>
                  </a:tcPr>
                </a:tc>
                <a:tc>
                  <a:txBody>
                    <a:bodyPr/>
                    <a:lstStyle/>
                    <a:p>
                      <a:r>
                        <a:rPr lang="en-NZ" sz="800"/>
                        <a:t>:</a:t>
                      </a:r>
                    </a:p>
                  </a:txBody>
                  <a:tcPr marL="0" marR="0" marT="0" marB="0">
                    <a:lnL>
                      <a:noFill/>
                    </a:lnL>
                    <a:lnR>
                      <a:noFill/>
                    </a:lnR>
                    <a:lnT>
                      <a:noFill/>
                    </a:lnT>
                    <a:lnB>
                      <a:noFill/>
                    </a:lnB>
                  </a:tcPr>
                </a:tc>
                <a:tc>
                  <a:txBody>
                    <a:bodyPr/>
                    <a:lstStyle/>
                    <a:p>
                      <a:r>
                        <a:rPr lang="en-NZ" sz="800" dirty="0"/>
                        <a:t>Copy Negative (1/2-023024-F)</a:t>
                      </a:r>
                    </a:p>
                  </a:txBody>
                  <a:tcPr marL="0" marR="0" marT="0" marB="0">
                    <a:lnL>
                      <a:noFill/>
                    </a:lnL>
                    <a:lnR>
                      <a:noFill/>
                    </a:lnR>
                    <a:lnT>
                      <a:noFill/>
                    </a:lnT>
                    <a:lnB>
                      <a:noFill/>
                    </a:lnB>
                  </a:tcPr>
                </a:tc>
                <a:extLst>
                  <a:ext uri="{0D108BD9-81ED-4DB2-BD59-A6C34878D82A}">
                    <a16:rowId xmlns:a16="http://schemas.microsoft.com/office/drawing/2014/main" val="10010"/>
                  </a:ext>
                </a:extLst>
              </a:tr>
              <a:tr h="243154">
                <a:tc>
                  <a:txBody>
                    <a:bodyPr/>
                    <a:lstStyle/>
                    <a:p>
                      <a:pPr algn="r"/>
                      <a:r>
                        <a:rPr lang="en-NZ" sz="800" b="1"/>
                        <a:t>File Print </a:t>
                      </a:r>
                      <a:endParaRPr lang="en-NZ" sz="800"/>
                    </a:p>
                  </a:txBody>
                  <a:tcPr marL="0" marR="0" marT="0" marB="0">
                    <a:lnL>
                      <a:noFill/>
                    </a:lnL>
                    <a:lnR>
                      <a:noFill/>
                    </a:lnR>
                    <a:lnT>
                      <a:noFill/>
                    </a:lnT>
                    <a:lnB>
                      <a:noFill/>
                    </a:lnB>
                  </a:tcPr>
                </a:tc>
                <a:tc>
                  <a:txBody>
                    <a:bodyPr/>
                    <a:lstStyle/>
                    <a:p>
                      <a:r>
                        <a:rPr lang="en-NZ" sz="800"/>
                        <a:t>:</a:t>
                      </a:r>
                    </a:p>
                  </a:txBody>
                  <a:tcPr marL="0" marR="0" marT="0" marB="0">
                    <a:lnL>
                      <a:noFill/>
                    </a:lnL>
                    <a:lnR>
                      <a:noFill/>
                    </a:lnR>
                    <a:lnT>
                      <a:noFill/>
                    </a:lnT>
                    <a:lnB>
                      <a:noFill/>
                    </a:lnB>
                  </a:tcPr>
                </a:tc>
                <a:tc>
                  <a:txBody>
                    <a:bodyPr/>
                    <a:lstStyle/>
                    <a:p>
                      <a:r>
                        <a:rPr lang="en-NZ" sz="800" dirty="0"/>
                        <a:t>File Print (In Drawings &amp; Prints under Artist/Title ; DFP-004606)</a:t>
                      </a:r>
                    </a:p>
                  </a:txBody>
                  <a:tcPr marL="0" marR="0" marT="0" marB="0">
                    <a:lnL>
                      <a:noFill/>
                    </a:lnL>
                    <a:lnR>
                      <a:noFill/>
                    </a:lnR>
                    <a:lnT>
                      <a:noFill/>
                    </a:lnT>
                    <a:lnB>
                      <a:noFill/>
                    </a:lnB>
                  </a:tcPr>
                </a:tc>
                <a:extLst>
                  <a:ext uri="{0D108BD9-81ED-4DB2-BD59-A6C34878D82A}">
                    <a16:rowId xmlns:a16="http://schemas.microsoft.com/office/drawing/2014/main" val="10011"/>
                  </a:ext>
                </a:extLst>
              </a:tr>
              <a:tr h="364731">
                <a:tc>
                  <a:txBody>
                    <a:bodyPr/>
                    <a:lstStyle/>
                    <a:p>
                      <a:pPr algn="r"/>
                      <a:r>
                        <a:rPr lang="en-NZ" sz="800" b="1"/>
                        <a:t>Colour Transparency </a:t>
                      </a:r>
                      <a:endParaRPr lang="en-NZ" sz="800"/>
                    </a:p>
                  </a:txBody>
                  <a:tcPr marL="0" marR="0" marT="0" marB="0">
                    <a:lnL>
                      <a:noFill/>
                    </a:lnL>
                    <a:lnR>
                      <a:noFill/>
                    </a:lnR>
                    <a:lnT>
                      <a:noFill/>
                    </a:lnT>
                    <a:lnB>
                      <a:noFill/>
                    </a:lnB>
                  </a:tcPr>
                </a:tc>
                <a:tc>
                  <a:txBody>
                    <a:bodyPr/>
                    <a:lstStyle/>
                    <a:p>
                      <a:r>
                        <a:rPr lang="en-NZ" sz="800"/>
                        <a:t>:</a:t>
                      </a:r>
                    </a:p>
                  </a:txBody>
                  <a:tcPr marL="0" marR="0" marT="0" marB="0">
                    <a:lnL>
                      <a:noFill/>
                    </a:lnL>
                    <a:lnR>
                      <a:noFill/>
                    </a:lnR>
                    <a:lnT>
                      <a:noFill/>
                    </a:lnT>
                    <a:lnB>
                      <a:noFill/>
                    </a:lnB>
                  </a:tcPr>
                </a:tc>
                <a:tc>
                  <a:txBody>
                    <a:bodyPr/>
                    <a:lstStyle/>
                    <a:p>
                      <a:r>
                        <a:rPr lang="en-NZ" sz="800" dirty="0"/>
                        <a:t>Colour Transparency (DCT-03481)</a:t>
                      </a:r>
                    </a:p>
                  </a:txBody>
                  <a:tcPr marL="0" marR="0" marT="0" marB="0">
                    <a:lnL>
                      <a:noFill/>
                    </a:lnL>
                    <a:lnR>
                      <a:noFill/>
                    </a:lnR>
                    <a:lnT>
                      <a:noFill/>
                    </a:lnT>
                    <a:lnB>
                      <a:noFill/>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747732206"/>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56792"/>
          </a:xfrm>
          <a:solidFill>
            <a:schemeClr val="bg1"/>
          </a:solidFill>
        </p:spPr>
        <p:txBody>
          <a:bodyPr>
            <a:normAutofit/>
          </a:bodyPr>
          <a:lstStyle/>
          <a:p>
            <a:r>
              <a:rPr lang="en-NZ" dirty="0" smtClean="0"/>
              <a:t>Recognizing Samuel Marsden</a:t>
            </a:r>
            <a:br>
              <a:rPr lang="en-NZ" dirty="0" smtClean="0"/>
            </a:br>
            <a:r>
              <a:rPr lang="en-NZ" sz="2700" i="1" dirty="0" smtClean="0"/>
              <a:t>The Significance of Marsden’s accounts for New Zealanders</a:t>
            </a:r>
            <a:endParaRPr lang="en-NZ" i="1"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556792"/>
            <a:ext cx="2475380" cy="3540940"/>
          </a:xfrm>
          <a:prstGeom prst="rect">
            <a:avLst/>
          </a:prstGeom>
          <a:ln>
            <a:solidFill>
              <a:schemeClr val="tx1"/>
            </a:solidFill>
          </a:ln>
        </p:spPr>
      </p:pic>
      <p:pic>
        <p:nvPicPr>
          <p:cNvPr id="6" name="Picture 5"/>
          <p:cNvPicPr>
            <a:picLocks noChangeAspect="1"/>
          </p:cNvPicPr>
          <p:nvPr/>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6514316" y="1556792"/>
            <a:ext cx="2629684" cy="3454211"/>
          </a:xfrm>
          <a:prstGeom prst="rect">
            <a:avLst/>
          </a:prstGeom>
          <a:ln>
            <a:solidFill>
              <a:schemeClr val="tx1"/>
            </a:solidFill>
          </a:ln>
        </p:spPr>
      </p:pic>
      <p:sp>
        <p:nvSpPr>
          <p:cNvPr id="8" name="Title 1"/>
          <p:cNvSpPr txBox="1">
            <a:spLocks/>
          </p:cNvSpPr>
          <p:nvPr/>
        </p:nvSpPr>
        <p:spPr>
          <a:xfrm>
            <a:off x="-1502" y="5097732"/>
            <a:ext cx="2476882" cy="1556792"/>
          </a:xfrm>
          <a:prstGeom prst="rect">
            <a:avLst/>
          </a:prstGeom>
          <a:solidFill>
            <a:schemeClr val="tx1"/>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NZ" sz="2400" dirty="0" smtClean="0">
                <a:solidFill>
                  <a:schemeClr val="bg1"/>
                </a:solidFill>
              </a:rPr>
              <a:t>Dr Thomas Morland </a:t>
            </a:r>
            <a:r>
              <a:rPr lang="en-NZ" sz="2400" dirty="0" err="1" smtClean="0">
                <a:solidFill>
                  <a:schemeClr val="bg1"/>
                </a:solidFill>
              </a:rPr>
              <a:t>Hocken</a:t>
            </a:r>
            <a:endParaRPr lang="en-NZ" sz="2400" i="1" dirty="0">
              <a:solidFill>
                <a:schemeClr val="bg1"/>
              </a:solidFill>
            </a:endParaRPr>
          </a:p>
        </p:txBody>
      </p:sp>
      <p:sp>
        <p:nvSpPr>
          <p:cNvPr id="10" name="Title 1"/>
          <p:cNvSpPr txBox="1">
            <a:spLocks/>
          </p:cNvSpPr>
          <p:nvPr/>
        </p:nvSpPr>
        <p:spPr>
          <a:xfrm>
            <a:off x="6514315" y="5212647"/>
            <a:ext cx="2629685" cy="1556792"/>
          </a:xfrm>
          <a:prstGeom prst="rect">
            <a:avLst/>
          </a:prstGeom>
          <a:solidFill>
            <a:schemeClr val="tx1"/>
          </a:solidFill>
          <a:ln>
            <a:solidFill>
              <a:schemeClr val="tx1"/>
            </a:solidFill>
          </a:ln>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NZ" dirty="0" smtClean="0">
                <a:solidFill>
                  <a:schemeClr val="bg1"/>
                </a:solidFill>
              </a:rPr>
              <a:t>Retired Associate Professor Gordon </a:t>
            </a:r>
            <a:r>
              <a:rPr lang="en-NZ" dirty="0" err="1" smtClean="0">
                <a:solidFill>
                  <a:schemeClr val="bg1"/>
                </a:solidFill>
              </a:rPr>
              <a:t>Parsonson</a:t>
            </a:r>
            <a:endParaRPr lang="en-NZ" i="1" dirty="0">
              <a:solidFill>
                <a:schemeClr val="bg1"/>
              </a:solidFill>
            </a:endParaRPr>
          </a:p>
        </p:txBody>
      </p:sp>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2500127" y="1568879"/>
            <a:ext cx="4014188" cy="2767228"/>
          </a:xfrm>
          <a:prstGeom prst="rect">
            <a:avLst/>
          </a:prstGeom>
        </p:spPr>
      </p:pic>
      <p:pic>
        <p:nvPicPr>
          <p:cNvPr id="5" name="Picture 2"/>
          <p:cNvPicPr>
            <a:picLocks noChangeAspect="1" noChangeArrowheads="1"/>
          </p:cNvPicPr>
          <p:nvPr/>
        </p:nvPicPr>
        <p:blipFill>
          <a:blip r:embed="rId8" cstate="screen">
            <a:extLst>
              <a:ext uri="{BEBA8EAE-BF5A-486C-A8C5-ECC9F3942E4B}">
                <a14:imgProps xmlns:a14="http://schemas.microsoft.com/office/drawing/2010/main">
                  <a14:imgLayer r:embed="rId9">
                    <a14:imgEffect>
                      <a14:saturation sat="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2475380" y="4077072"/>
            <a:ext cx="4038935" cy="27809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53789943"/>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18004" y="1556792"/>
            <a:ext cx="4242882" cy="20882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457200" y="-1"/>
            <a:ext cx="8229600" cy="1556199"/>
          </a:xfrm>
        </p:spPr>
        <p:txBody>
          <a:bodyPr>
            <a:normAutofit/>
          </a:bodyPr>
          <a:lstStyle/>
          <a:p>
            <a:r>
              <a:rPr lang="en-NZ" dirty="0" smtClean="0"/>
              <a:t>Gordon </a:t>
            </a:r>
            <a:r>
              <a:rPr lang="en-NZ" dirty="0" err="1" smtClean="0"/>
              <a:t>Parsonson</a:t>
            </a:r>
            <a:r>
              <a:rPr lang="en-NZ" dirty="0" smtClean="0"/>
              <a:t/>
            </a:r>
            <a:br>
              <a:rPr lang="en-NZ" dirty="0" smtClean="0"/>
            </a:br>
            <a:r>
              <a:rPr lang="en-NZ" sz="2700" i="1" dirty="0" smtClean="0"/>
              <a:t>Has generously made his transcripts available</a:t>
            </a:r>
            <a:endParaRPr lang="en-NZ" i="1" dirty="0"/>
          </a:p>
        </p:txBody>
      </p:sp>
      <p:pic>
        <p:nvPicPr>
          <p:cNvPr id="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32041" y="3150859"/>
            <a:ext cx="4211960" cy="37071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2" name="Picture 2" descr="C:\Users\broch46p\AppData\Local\Temp\SNAGHTML1c1c450.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5575" y="-136525"/>
            <a:ext cx="57150" cy="381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broch46p\AppData\Local\Temp\SNAGHTML1c1f761.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7975" y="15875"/>
            <a:ext cx="57150" cy="381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69" y="1556198"/>
            <a:ext cx="5002379" cy="33496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31" name="Picture 1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973" y="4516429"/>
            <a:ext cx="5007021" cy="23415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61020824"/>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28800"/>
          </a:xfrm>
        </p:spPr>
        <p:txBody>
          <a:bodyPr>
            <a:normAutofit/>
          </a:bodyPr>
          <a:lstStyle/>
          <a:p>
            <a:r>
              <a:rPr lang="en-NZ" dirty="0" smtClean="0"/>
              <a:t>Digitising the Manuscripts</a:t>
            </a:r>
            <a:br>
              <a:rPr lang="en-NZ" dirty="0" smtClean="0"/>
            </a:br>
            <a:r>
              <a:rPr lang="en-NZ" sz="3000" i="1" dirty="0" smtClean="0"/>
              <a:t>Capturing, Rotating, Cropping 3,728  Images…</a:t>
            </a:r>
            <a:endParaRPr lang="en-NZ" sz="3000" dirty="0"/>
          </a:p>
        </p:txBody>
      </p:sp>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22423"/>
            <a:ext cx="4588964" cy="35610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94" y="4005064"/>
            <a:ext cx="4595658" cy="28692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88963" y="4101391"/>
            <a:ext cx="4555036" cy="27676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descr="C:\Users\SysNotebook2\Desktop\ACR - Adobe Camera Raw Editing .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588964" y="1622423"/>
            <a:ext cx="4555035" cy="27339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634506"/>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7090" y="3722170"/>
            <a:ext cx="3486910" cy="31422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itle 1"/>
          <p:cNvSpPr txBox="1">
            <a:spLocks/>
          </p:cNvSpPr>
          <p:nvPr/>
        </p:nvSpPr>
        <p:spPr>
          <a:xfrm>
            <a:off x="10553" y="0"/>
            <a:ext cx="9097951" cy="146660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NZ" dirty="0" smtClean="0"/>
              <a:t>Capturing Researcher’s Requirements</a:t>
            </a:r>
          </a:p>
          <a:p>
            <a:r>
              <a:rPr lang="en-NZ" sz="2700" i="1" dirty="0" smtClean="0"/>
              <a:t>Documenting the Required Interface Functionality</a:t>
            </a:r>
            <a:endParaRPr lang="en-NZ" dirty="0" smtClean="0"/>
          </a:p>
        </p:txBody>
      </p:sp>
      <p:pic>
        <p:nvPicPr>
          <p:cNvPr id="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3608" y="4255831"/>
            <a:ext cx="4613705" cy="26534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707" y="4245740"/>
            <a:ext cx="2772653" cy="26122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5"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466606"/>
            <a:ext cx="9143999" cy="2789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41140751"/>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5773407" y="1596613"/>
            <a:ext cx="3370594" cy="2514402"/>
          </a:xfrm>
          <a:prstGeom prst="rect">
            <a:avLst/>
          </a:prstGeom>
          <a:ln>
            <a:solidFill>
              <a:schemeClr val="tx1"/>
            </a:solidFill>
          </a:ln>
        </p:spPr>
      </p:pic>
      <p:sp>
        <p:nvSpPr>
          <p:cNvPr id="9" name="Title 1"/>
          <p:cNvSpPr txBox="1">
            <a:spLocks/>
          </p:cNvSpPr>
          <p:nvPr/>
        </p:nvSpPr>
        <p:spPr>
          <a:xfrm>
            <a:off x="10553" y="0"/>
            <a:ext cx="9097951" cy="16049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NZ" dirty="0" smtClean="0"/>
              <a:t>Meeting the Researcher Requirements</a:t>
            </a:r>
            <a:br>
              <a:rPr lang="en-NZ" dirty="0" smtClean="0"/>
            </a:br>
            <a:r>
              <a:rPr lang="en-NZ" sz="2700" i="1" dirty="0" smtClean="0"/>
              <a:t>Customising the Software to meet researchers needs</a:t>
            </a:r>
            <a:endParaRPr lang="en-NZ" sz="2700" i="1" dirty="0"/>
          </a:p>
        </p:txBody>
      </p:sp>
      <p:pic>
        <p:nvPicPr>
          <p:cNvPr id="1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389" y="3892595"/>
            <a:ext cx="4513381" cy="30086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30368" y="3892596"/>
            <a:ext cx="5122193" cy="29977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388" y="1604980"/>
            <a:ext cx="5786794" cy="22876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83669532"/>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0553" y="0"/>
            <a:ext cx="9097951" cy="156451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NZ" dirty="0" smtClean="0"/>
              <a:t>Capturing Additional Metadata</a:t>
            </a:r>
          </a:p>
          <a:p>
            <a:r>
              <a:rPr lang="en-NZ" sz="2700" i="1" dirty="0" smtClean="0"/>
              <a:t>The Sender, Recipient, dimensions…</a:t>
            </a:r>
            <a:endParaRPr lang="en-NZ" sz="2700" i="1" dirty="0"/>
          </a:p>
        </p:txBody>
      </p:sp>
      <p:pic>
        <p:nvPicPr>
          <p:cNvPr id="307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5" y="4293097"/>
            <a:ext cx="5056725" cy="25649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63072" y="3709309"/>
            <a:ext cx="4173161" cy="31486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71737" y="1525635"/>
            <a:ext cx="4464496" cy="23467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526081"/>
            <a:ext cx="4963072" cy="27762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54269213"/>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6" descr="Picture 6"/>
          <p:cNvPicPr>
            <a:picLocks noChangeAspect="1"/>
          </p:cNvPicPr>
          <p:nvPr/>
        </p:nvPicPr>
        <p:blipFill>
          <a:blip r:embed="rId2">
            <a:extLst/>
          </a:blip>
          <a:stretch>
            <a:fillRect/>
          </a:stretch>
        </p:blipFill>
        <p:spPr>
          <a:xfrm>
            <a:off x="644130" y="2046033"/>
            <a:ext cx="2275071" cy="3024336"/>
          </a:xfrm>
          <a:prstGeom prst="rect">
            <a:avLst/>
          </a:prstGeom>
          <a:ln w="12700">
            <a:miter lim="400000"/>
          </a:ln>
        </p:spPr>
      </p:pic>
      <p:pic>
        <p:nvPicPr>
          <p:cNvPr id="148" name="Picture 2" descr="Picture 2"/>
          <p:cNvPicPr>
            <a:picLocks noChangeAspect="1"/>
          </p:cNvPicPr>
          <p:nvPr/>
        </p:nvPicPr>
        <p:blipFill>
          <a:blip r:embed="rId3">
            <a:extLst/>
          </a:blip>
          <a:stretch>
            <a:fillRect/>
          </a:stretch>
        </p:blipFill>
        <p:spPr>
          <a:xfrm>
            <a:off x="3275855" y="1340767"/>
            <a:ext cx="2994021" cy="1124713"/>
          </a:xfrm>
          <a:prstGeom prst="rect">
            <a:avLst/>
          </a:prstGeom>
          <a:ln w="12700">
            <a:miter lim="400000"/>
          </a:ln>
        </p:spPr>
      </p:pic>
      <p:pic>
        <p:nvPicPr>
          <p:cNvPr id="149" name="Picture 4" descr="Picture 4"/>
          <p:cNvPicPr>
            <a:picLocks noChangeAspect="1"/>
          </p:cNvPicPr>
          <p:nvPr/>
        </p:nvPicPr>
        <p:blipFill>
          <a:blip r:embed="rId4">
            <a:extLst/>
          </a:blip>
          <a:stretch>
            <a:fillRect/>
          </a:stretch>
        </p:blipFill>
        <p:spPr>
          <a:xfrm>
            <a:off x="3434422" y="4437112"/>
            <a:ext cx="2481575" cy="1137314"/>
          </a:xfrm>
          <a:prstGeom prst="rect">
            <a:avLst/>
          </a:prstGeom>
          <a:ln w="12700">
            <a:miter lim="400000"/>
          </a:ln>
        </p:spPr>
      </p:pic>
      <p:pic>
        <p:nvPicPr>
          <p:cNvPr id="150" name="Picture 6" descr="Picture 6"/>
          <p:cNvPicPr>
            <a:picLocks noChangeAspect="1"/>
          </p:cNvPicPr>
          <p:nvPr/>
        </p:nvPicPr>
        <p:blipFill>
          <a:blip r:embed="rId5">
            <a:extLst/>
          </a:blip>
          <a:stretch>
            <a:fillRect/>
          </a:stretch>
        </p:blipFill>
        <p:spPr>
          <a:xfrm>
            <a:off x="6487019" y="2334065"/>
            <a:ext cx="2259318" cy="273630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itle 1"/>
          <p:cNvSpPr txBox="1">
            <a:spLocks noGrp="1"/>
          </p:cNvSpPr>
          <p:nvPr>
            <p:ph type="title"/>
          </p:nvPr>
        </p:nvSpPr>
        <p:spPr>
          <a:prstGeom prst="rect">
            <a:avLst/>
          </a:prstGeom>
        </p:spPr>
        <p:txBody>
          <a:bodyPr/>
          <a:lstStyle/>
          <a:p>
            <a:endParaRPr/>
          </a:p>
        </p:txBody>
      </p:sp>
      <p:sp>
        <p:nvSpPr>
          <p:cNvPr id="153" name="Content Placeholder 2"/>
          <p:cNvSpPr txBox="1">
            <a:spLocks noGrp="1"/>
          </p:cNvSpPr>
          <p:nvPr>
            <p:ph type="body" idx="1"/>
          </p:nvPr>
        </p:nvSpPr>
        <p:spPr>
          <a:xfrm>
            <a:off x="457200" y="1600200"/>
            <a:ext cx="8229600" cy="4525963"/>
          </a:xfrm>
          <a:prstGeom prst="rect">
            <a:avLst/>
          </a:prstGeom>
        </p:spPr>
        <p:txBody>
          <a:bodyPr/>
          <a:lstStyle/>
          <a:p>
            <a:endParaRPr/>
          </a:p>
        </p:txBody>
      </p:sp>
      <p:pic>
        <p:nvPicPr>
          <p:cNvPr id="154" name="Picture 2" descr="Picture 2"/>
          <p:cNvPicPr>
            <a:picLocks noChangeAspect="1"/>
          </p:cNvPicPr>
          <p:nvPr/>
        </p:nvPicPr>
        <p:blipFill>
          <a:blip r:embed="rId2">
            <a:extLst/>
          </a:blip>
          <a:stretch>
            <a:fillRect/>
          </a:stretch>
        </p:blipFill>
        <p:spPr>
          <a:xfrm>
            <a:off x="0" y="-2"/>
            <a:ext cx="9144000" cy="709002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766" t="-2259" r="-13829" b="-8888"/>
          <a:stretch/>
        </p:blipFill>
        <p:spPr>
          <a:xfrm>
            <a:off x="187424" y="365760"/>
            <a:ext cx="9542986" cy="6416985"/>
          </a:xfrm>
          <a:prstGeom prst="rect">
            <a:avLst/>
          </a:prstGeom>
        </p:spPr>
      </p:pic>
      <p:sp>
        <p:nvSpPr>
          <p:cNvPr id="4" name="Title 2"/>
          <p:cNvSpPr txBox="1">
            <a:spLocks/>
          </p:cNvSpPr>
          <p:nvPr/>
        </p:nvSpPr>
        <p:spPr>
          <a:xfrm>
            <a:off x="755576" y="267494"/>
            <a:ext cx="7543800" cy="685800"/>
          </a:xfrm>
          <a:prstGeom prst="rect">
            <a:avLst/>
          </a:prstGeom>
        </p:spPr>
        <p:txBody>
          <a:bodyPr>
            <a:normAutofit fontScale="90000" lnSpcReduction="10000"/>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NZ" smtClean="0">
                <a:latin typeface="Impact" pitchFamily="34" charset="0"/>
              </a:rPr>
              <a:t>Twitter versed?</a:t>
            </a:r>
            <a:endParaRPr lang="en-NZ" dirty="0">
              <a:latin typeface="Impact" pitchFamily="34" charset="0"/>
            </a:endParaRPr>
          </a:p>
        </p:txBody>
      </p:sp>
    </p:spTree>
    <p:extLst>
      <p:ext uri="{BB962C8B-B14F-4D97-AF65-F5344CB8AC3E}">
        <p14:creationId xmlns:p14="http://schemas.microsoft.com/office/powerpoint/2010/main" val="1954226507"/>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itle 1"/>
          <p:cNvSpPr txBox="1">
            <a:spLocks noGrp="1"/>
          </p:cNvSpPr>
          <p:nvPr>
            <p:ph type="title"/>
          </p:nvPr>
        </p:nvSpPr>
        <p:spPr>
          <a:prstGeom prst="rect">
            <a:avLst/>
          </a:prstGeom>
        </p:spPr>
        <p:txBody>
          <a:bodyPr/>
          <a:lstStyle/>
          <a:p>
            <a:endParaRPr/>
          </a:p>
        </p:txBody>
      </p:sp>
      <p:sp>
        <p:nvSpPr>
          <p:cNvPr id="157" name="Content Placeholder 2"/>
          <p:cNvSpPr txBox="1">
            <a:spLocks noGrp="1"/>
          </p:cNvSpPr>
          <p:nvPr>
            <p:ph type="body" idx="1"/>
          </p:nvPr>
        </p:nvSpPr>
        <p:spPr>
          <a:xfrm>
            <a:off x="457200" y="1600200"/>
            <a:ext cx="8229600" cy="4525963"/>
          </a:xfrm>
          <a:prstGeom prst="rect">
            <a:avLst/>
          </a:prstGeom>
        </p:spPr>
        <p:txBody>
          <a:bodyPr/>
          <a:lstStyle/>
          <a:p>
            <a:endParaRPr/>
          </a:p>
        </p:txBody>
      </p:sp>
      <p:pic>
        <p:nvPicPr>
          <p:cNvPr id="158" name="Picture 2" descr="Picture 2"/>
          <p:cNvPicPr>
            <a:picLocks noChangeAspect="1"/>
          </p:cNvPicPr>
          <p:nvPr/>
        </p:nvPicPr>
        <p:blipFill>
          <a:blip r:embed="rId2">
            <a:extLst/>
          </a:blip>
          <a:stretch>
            <a:fillRect/>
          </a:stretch>
        </p:blipFill>
        <p:spPr>
          <a:xfrm>
            <a:off x="0" y="5476"/>
            <a:ext cx="9144000" cy="806924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itle 1"/>
          <p:cNvSpPr txBox="1">
            <a:spLocks noGrp="1"/>
          </p:cNvSpPr>
          <p:nvPr>
            <p:ph type="title"/>
          </p:nvPr>
        </p:nvSpPr>
        <p:spPr>
          <a:prstGeom prst="rect">
            <a:avLst/>
          </a:prstGeom>
        </p:spPr>
        <p:txBody>
          <a:bodyPr/>
          <a:lstStyle/>
          <a:p>
            <a:endParaRPr/>
          </a:p>
        </p:txBody>
      </p:sp>
      <p:sp>
        <p:nvSpPr>
          <p:cNvPr id="169" name="Content Placeholder 3"/>
          <p:cNvSpPr txBox="1">
            <a:spLocks noGrp="1"/>
          </p:cNvSpPr>
          <p:nvPr>
            <p:ph type="body" idx="1"/>
          </p:nvPr>
        </p:nvSpPr>
        <p:spPr>
          <a:xfrm>
            <a:off x="457200" y="1600200"/>
            <a:ext cx="8229600" cy="4525963"/>
          </a:xfrm>
          <a:prstGeom prst="rect">
            <a:avLst/>
          </a:prstGeom>
        </p:spPr>
        <p:txBody>
          <a:bodyPr/>
          <a:lstStyle/>
          <a:p>
            <a:endParaRPr/>
          </a:p>
        </p:txBody>
      </p:sp>
      <p:pic>
        <p:nvPicPr>
          <p:cNvPr id="170" name="Picture 4" descr="Picture 4"/>
          <p:cNvPicPr>
            <a:picLocks noChangeAspect="1"/>
          </p:cNvPicPr>
          <p:nvPr/>
        </p:nvPicPr>
        <p:blipFill>
          <a:blip r:embed="rId2">
            <a:extLst/>
          </a:blip>
          <a:stretch>
            <a:fillRect/>
          </a:stretch>
        </p:blipFill>
        <p:spPr>
          <a:xfrm>
            <a:off x="452437" y="30162"/>
            <a:ext cx="8237538" cy="6797676"/>
          </a:xfrm>
          <a:prstGeom prst="rect">
            <a:avLst/>
          </a:prstGeom>
          <a:ln w="12700">
            <a:miter lim="400000"/>
          </a:ln>
        </p:spPr>
      </p:pic>
      <p:sp>
        <p:nvSpPr>
          <p:cNvPr id="2" name="Left Arrow 1"/>
          <p:cNvSpPr/>
          <p:nvPr/>
        </p:nvSpPr>
        <p:spPr>
          <a:xfrm>
            <a:off x="8368145" y="5436524"/>
            <a:ext cx="45719" cy="45719"/>
          </a:xfrm>
          <a:prstGeom prst="left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NZ" sz="1800" b="0" i="0" u="none" strike="noStrike" cap="none" spc="0" normalizeH="0" baseline="0">
              <a:ln>
                <a:noFill/>
              </a:ln>
              <a:solidFill>
                <a:srgbClr val="000000"/>
              </a:solidFill>
              <a:effectLst/>
              <a:uFillTx/>
              <a:latin typeface="+mj-lt"/>
              <a:ea typeface="+mj-ea"/>
              <a:cs typeface="+mj-cs"/>
              <a:sym typeface="Calibri"/>
            </a:endParaRPr>
          </a:p>
        </p:txBody>
      </p:sp>
      <p:sp>
        <p:nvSpPr>
          <p:cNvPr id="3" name="Left Arrow 2"/>
          <p:cNvSpPr/>
          <p:nvPr/>
        </p:nvSpPr>
        <p:spPr>
          <a:xfrm>
            <a:off x="8165592" y="5194208"/>
            <a:ext cx="978408" cy="484632"/>
          </a:xfrm>
          <a:prstGeom prst="leftArrow">
            <a:avLst/>
          </a:prstGeom>
          <a:solidFill>
            <a:srgbClr val="FF000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NZ" sz="1800" b="0" i="0" u="none" strike="noStrike" cap="none" spc="0" normalizeH="0" baseline="0">
              <a:ln>
                <a:noFill/>
              </a:ln>
              <a:solidFill>
                <a:srgbClr val="000000"/>
              </a:solidFill>
              <a:effectLst/>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2" descr="Picture 2"/>
          <p:cNvPicPr>
            <a:picLocks noChangeAspect="1"/>
          </p:cNvPicPr>
          <p:nvPr/>
        </p:nvPicPr>
        <p:blipFill>
          <a:blip r:embed="rId2">
            <a:extLst/>
          </a:blip>
          <a:stretch>
            <a:fillRect/>
          </a:stretch>
        </p:blipFill>
        <p:spPr>
          <a:xfrm>
            <a:off x="463550" y="3175"/>
            <a:ext cx="8215314" cy="6851650"/>
          </a:xfrm>
          <a:prstGeom prst="rect">
            <a:avLst/>
          </a:prstGeom>
          <a:ln w="12700">
            <a:miter lim="400000"/>
          </a:ln>
        </p:spPr>
      </p:pic>
      <p:sp>
        <p:nvSpPr>
          <p:cNvPr id="2" name="Left Arrow 1"/>
          <p:cNvSpPr/>
          <p:nvPr/>
        </p:nvSpPr>
        <p:spPr>
          <a:xfrm>
            <a:off x="8351520" y="6251171"/>
            <a:ext cx="45719" cy="45719"/>
          </a:xfrm>
          <a:prstGeom prst="left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NZ" sz="1800" b="0" i="0" u="none" strike="noStrike" cap="none" spc="0" normalizeH="0" baseline="0">
              <a:ln>
                <a:noFill/>
              </a:ln>
              <a:solidFill>
                <a:srgbClr val="000000"/>
              </a:solidFill>
              <a:effectLst/>
              <a:uFillTx/>
              <a:latin typeface="+mj-lt"/>
              <a:ea typeface="+mj-ea"/>
              <a:cs typeface="+mj-cs"/>
              <a:sym typeface="Calibri"/>
            </a:endParaRPr>
          </a:p>
        </p:txBody>
      </p:sp>
      <p:sp>
        <p:nvSpPr>
          <p:cNvPr id="3" name="Left Arrow 2"/>
          <p:cNvSpPr/>
          <p:nvPr/>
        </p:nvSpPr>
        <p:spPr>
          <a:xfrm>
            <a:off x="8096596" y="6118167"/>
            <a:ext cx="978408" cy="484632"/>
          </a:xfrm>
          <a:prstGeom prst="leftArrow">
            <a:avLst/>
          </a:prstGeom>
          <a:solidFill>
            <a:srgbClr val="FF000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NZ" sz="1800" b="0" i="0" u="none" strike="noStrike" cap="none" spc="0" normalizeH="0" baseline="0">
              <a:ln>
                <a:noFill/>
              </a:ln>
              <a:solidFill>
                <a:srgbClr val="000000"/>
              </a:solidFill>
              <a:effectLst/>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itle 1"/>
          <p:cNvSpPr txBox="1">
            <a:spLocks noGrp="1"/>
          </p:cNvSpPr>
          <p:nvPr>
            <p:ph type="title"/>
          </p:nvPr>
        </p:nvSpPr>
        <p:spPr>
          <a:prstGeom prst="rect">
            <a:avLst/>
          </a:prstGeom>
        </p:spPr>
        <p:txBody>
          <a:bodyPr/>
          <a:lstStyle/>
          <a:p>
            <a:endParaRPr/>
          </a:p>
        </p:txBody>
      </p:sp>
      <p:sp>
        <p:nvSpPr>
          <p:cNvPr id="179" name="Content Placeholder 2"/>
          <p:cNvSpPr txBox="1">
            <a:spLocks noGrp="1"/>
          </p:cNvSpPr>
          <p:nvPr>
            <p:ph type="body" idx="1"/>
          </p:nvPr>
        </p:nvSpPr>
        <p:spPr>
          <a:xfrm>
            <a:off x="457200" y="1600200"/>
            <a:ext cx="8229600" cy="4525963"/>
          </a:xfrm>
          <a:prstGeom prst="rect">
            <a:avLst/>
          </a:prstGeom>
        </p:spPr>
        <p:txBody>
          <a:bodyPr/>
          <a:lstStyle/>
          <a:p>
            <a:endParaRPr/>
          </a:p>
        </p:txBody>
      </p:sp>
      <p:pic>
        <p:nvPicPr>
          <p:cNvPr id="180" name="Picture 2" descr="Picture 2"/>
          <p:cNvPicPr>
            <a:picLocks noChangeAspect="1"/>
          </p:cNvPicPr>
          <p:nvPr/>
        </p:nvPicPr>
        <p:blipFill>
          <a:blip r:embed="rId2">
            <a:extLst/>
          </a:blip>
          <a:stretch>
            <a:fillRect/>
          </a:stretch>
        </p:blipFill>
        <p:spPr>
          <a:xfrm>
            <a:off x="0" y="2231"/>
            <a:ext cx="9144000" cy="743659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itle 1"/>
          <p:cNvSpPr txBox="1">
            <a:spLocks noGrp="1"/>
          </p:cNvSpPr>
          <p:nvPr>
            <p:ph type="title"/>
          </p:nvPr>
        </p:nvSpPr>
        <p:spPr>
          <a:prstGeom prst="rect">
            <a:avLst/>
          </a:prstGeom>
        </p:spPr>
        <p:txBody>
          <a:bodyPr/>
          <a:lstStyle/>
          <a:p>
            <a:endParaRPr/>
          </a:p>
        </p:txBody>
      </p:sp>
      <p:sp>
        <p:nvSpPr>
          <p:cNvPr id="191" name="Content Placeholder 2"/>
          <p:cNvSpPr txBox="1">
            <a:spLocks noGrp="1"/>
          </p:cNvSpPr>
          <p:nvPr>
            <p:ph type="body" idx="1"/>
          </p:nvPr>
        </p:nvSpPr>
        <p:spPr>
          <a:xfrm>
            <a:off x="457200" y="1600200"/>
            <a:ext cx="8229600" cy="4525963"/>
          </a:xfrm>
          <a:prstGeom prst="rect">
            <a:avLst/>
          </a:prstGeom>
        </p:spPr>
        <p:txBody>
          <a:bodyPr/>
          <a:lstStyle/>
          <a:p>
            <a:endParaRPr/>
          </a:p>
        </p:txBody>
      </p:sp>
      <p:pic>
        <p:nvPicPr>
          <p:cNvPr id="192" name="Picture 2" descr="Picture 2"/>
          <p:cNvPicPr>
            <a:picLocks noChangeAspect="1"/>
          </p:cNvPicPr>
          <p:nvPr/>
        </p:nvPicPr>
        <p:blipFill>
          <a:blip r:embed="rId2">
            <a:extLst/>
          </a:blip>
          <a:stretch>
            <a:fillRect/>
          </a:stretch>
        </p:blipFill>
        <p:spPr>
          <a:xfrm>
            <a:off x="0" y="0"/>
            <a:ext cx="9144000" cy="701687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itle 1"/>
          <p:cNvSpPr txBox="1">
            <a:spLocks noGrp="1"/>
          </p:cNvSpPr>
          <p:nvPr>
            <p:ph type="title"/>
          </p:nvPr>
        </p:nvSpPr>
        <p:spPr>
          <a:prstGeom prst="rect">
            <a:avLst/>
          </a:prstGeom>
        </p:spPr>
        <p:txBody>
          <a:bodyPr/>
          <a:lstStyle/>
          <a:p>
            <a:endParaRPr/>
          </a:p>
        </p:txBody>
      </p:sp>
      <p:sp>
        <p:nvSpPr>
          <p:cNvPr id="195" name="Content Placeholder 2"/>
          <p:cNvSpPr txBox="1">
            <a:spLocks noGrp="1"/>
          </p:cNvSpPr>
          <p:nvPr>
            <p:ph type="body" idx="1"/>
          </p:nvPr>
        </p:nvSpPr>
        <p:spPr>
          <a:xfrm>
            <a:off x="457200" y="1600200"/>
            <a:ext cx="8229600" cy="4525963"/>
          </a:xfrm>
          <a:prstGeom prst="rect">
            <a:avLst/>
          </a:prstGeom>
        </p:spPr>
        <p:txBody>
          <a:bodyPr/>
          <a:lstStyle/>
          <a:p>
            <a:endParaRPr/>
          </a:p>
        </p:txBody>
      </p:sp>
      <p:pic>
        <p:nvPicPr>
          <p:cNvPr id="196" name="Picture 3" descr="Picture 3"/>
          <p:cNvPicPr>
            <a:picLocks noChangeAspect="1"/>
          </p:cNvPicPr>
          <p:nvPr/>
        </p:nvPicPr>
        <p:blipFill>
          <a:blip r:embed="rId2">
            <a:extLst/>
          </a:blip>
          <a:stretch>
            <a:fillRect/>
          </a:stretch>
        </p:blipFill>
        <p:spPr>
          <a:xfrm>
            <a:off x="15819" y="-9535"/>
            <a:ext cx="9128181" cy="779628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itle 1"/>
          <p:cNvSpPr txBox="1">
            <a:spLocks noGrp="1"/>
          </p:cNvSpPr>
          <p:nvPr>
            <p:ph type="title"/>
          </p:nvPr>
        </p:nvSpPr>
        <p:spPr>
          <a:prstGeom prst="rect">
            <a:avLst/>
          </a:prstGeom>
        </p:spPr>
        <p:txBody>
          <a:bodyPr/>
          <a:lstStyle/>
          <a:p>
            <a:endParaRPr/>
          </a:p>
        </p:txBody>
      </p:sp>
      <p:sp>
        <p:nvSpPr>
          <p:cNvPr id="187" name="Content Placeholder 2"/>
          <p:cNvSpPr txBox="1">
            <a:spLocks noGrp="1"/>
          </p:cNvSpPr>
          <p:nvPr>
            <p:ph type="body" idx="1"/>
          </p:nvPr>
        </p:nvSpPr>
        <p:spPr>
          <a:xfrm>
            <a:off x="457200" y="1600200"/>
            <a:ext cx="8229600" cy="4525963"/>
          </a:xfrm>
          <a:prstGeom prst="rect">
            <a:avLst/>
          </a:prstGeom>
        </p:spPr>
        <p:txBody>
          <a:bodyPr/>
          <a:lstStyle/>
          <a:p>
            <a:endParaRPr/>
          </a:p>
        </p:txBody>
      </p:sp>
      <p:pic>
        <p:nvPicPr>
          <p:cNvPr id="188" name="Picture 2" descr="Picture 2"/>
          <p:cNvPicPr>
            <a:picLocks noChangeAspect="1"/>
          </p:cNvPicPr>
          <p:nvPr/>
        </p:nvPicPr>
        <p:blipFill>
          <a:blip r:embed="rId2">
            <a:extLst/>
          </a:blip>
          <a:stretch>
            <a:fillRect/>
          </a:stretch>
        </p:blipFill>
        <p:spPr>
          <a:xfrm>
            <a:off x="0" y="-27384"/>
            <a:ext cx="9144000" cy="649303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Picture 4" descr="Picture 4"/>
          <p:cNvPicPr>
            <a:picLocks noChangeAspect="1"/>
          </p:cNvPicPr>
          <p:nvPr/>
        </p:nvPicPr>
        <p:blipFill>
          <a:blip r:embed="rId3">
            <a:extLst/>
          </a:blip>
          <a:stretch>
            <a:fillRect/>
          </a:stretch>
        </p:blipFill>
        <p:spPr>
          <a:xfrm>
            <a:off x="971599" y="0"/>
            <a:ext cx="7488834" cy="690636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itle 1"/>
          <p:cNvSpPr txBox="1">
            <a:spLocks noGrp="1"/>
          </p:cNvSpPr>
          <p:nvPr>
            <p:ph type="title"/>
          </p:nvPr>
        </p:nvSpPr>
        <p:spPr>
          <a:prstGeom prst="rect">
            <a:avLst/>
          </a:prstGeom>
        </p:spPr>
        <p:txBody>
          <a:bodyPr/>
          <a:lstStyle/>
          <a:p>
            <a:endParaRPr/>
          </a:p>
        </p:txBody>
      </p:sp>
      <p:sp>
        <p:nvSpPr>
          <p:cNvPr id="206" name="Content Placeholder 2"/>
          <p:cNvSpPr txBox="1">
            <a:spLocks noGrp="1"/>
          </p:cNvSpPr>
          <p:nvPr>
            <p:ph type="body" idx="1"/>
          </p:nvPr>
        </p:nvSpPr>
        <p:spPr>
          <a:xfrm>
            <a:off x="457200" y="1600200"/>
            <a:ext cx="8229600" cy="4525963"/>
          </a:xfrm>
          <a:prstGeom prst="rect">
            <a:avLst/>
          </a:prstGeom>
        </p:spPr>
        <p:txBody>
          <a:bodyPr/>
          <a:lstStyle/>
          <a:p>
            <a:endParaRPr/>
          </a:p>
        </p:txBody>
      </p:sp>
      <p:pic>
        <p:nvPicPr>
          <p:cNvPr id="207" name="Picture 3" descr="Picture 3"/>
          <p:cNvPicPr>
            <a:picLocks noChangeAspect="1"/>
          </p:cNvPicPr>
          <p:nvPr/>
        </p:nvPicPr>
        <p:blipFill>
          <a:blip r:embed="rId2">
            <a:extLst/>
          </a:blip>
          <a:stretch>
            <a:fillRect/>
          </a:stretch>
        </p:blipFill>
        <p:spPr>
          <a:xfrm>
            <a:off x="0" y="-886556"/>
            <a:ext cx="9144000" cy="776792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4" descr="Picture 4"/>
          <p:cNvPicPr>
            <a:picLocks noChangeAspect="1"/>
          </p:cNvPicPr>
          <p:nvPr/>
        </p:nvPicPr>
        <p:blipFill>
          <a:blip r:embed="rId2">
            <a:extLst/>
          </a:blip>
          <a:stretch>
            <a:fillRect/>
          </a:stretch>
        </p:blipFill>
        <p:spPr>
          <a:xfrm>
            <a:off x="971599" y="-27384"/>
            <a:ext cx="7488834" cy="6906367"/>
          </a:xfrm>
          <a:prstGeom prst="rect">
            <a:avLst/>
          </a:prstGeom>
          <a:ln w="12700">
            <a:miter lim="400000"/>
          </a:ln>
        </p:spPr>
      </p:pic>
      <p:sp>
        <p:nvSpPr>
          <p:cNvPr id="213" name="Right Arrow 1"/>
          <p:cNvSpPr/>
          <p:nvPr/>
        </p:nvSpPr>
        <p:spPr>
          <a:xfrm>
            <a:off x="395536" y="908720"/>
            <a:ext cx="578025" cy="360041"/>
          </a:xfrm>
          <a:prstGeom prst="rightArrow">
            <a:avLst>
              <a:gd name="adj1" fmla="val 50000"/>
              <a:gd name="adj2" fmla="val 50000"/>
            </a:avLst>
          </a:prstGeom>
          <a:solidFill>
            <a:srgbClr val="FF0000"/>
          </a:solidFill>
          <a:ln w="25400">
            <a:solidFill>
              <a:srgbClr val="FF0000"/>
            </a:solidFill>
          </a:ln>
        </p:spPr>
        <p:txBody>
          <a:bodyPr lIns="45719" rIns="45719" anchor="ctr"/>
          <a:lstStyle/>
          <a:p>
            <a:pPr algn="ctr">
              <a:defRPr>
                <a:solidFill>
                  <a:srgbClr val="FFFFFF"/>
                </a:solidFill>
              </a:defRPr>
            </a:pPr>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 name="Text Placeholder 13"/>
          <p:cNvSpPr>
            <a:spLocks noGrp="1"/>
          </p:cNvSpPr>
          <p:nvPr>
            <p:ph type="body" sz="half" idx="2"/>
          </p:nvPr>
        </p:nvSpPr>
        <p:spPr>
          <a:xfrm>
            <a:off x="-26105" y="2009292"/>
            <a:ext cx="4472036" cy="3939902"/>
          </a:xfrm>
        </p:spPr>
        <p:txBody>
          <a:bodyPr>
            <a:noAutofit/>
          </a:bodyPr>
          <a:lstStyle/>
          <a:p>
            <a:pPr algn="ctr"/>
            <a:endParaRPr lang="en-NZ" sz="2400" dirty="0">
              <a:latin typeface="Calibri" panose="020F0502020204030204" pitchFamily="34" charset="0"/>
              <a:cs typeface="Arial" pitchFamily="34" charset="0"/>
            </a:endParaRPr>
          </a:p>
          <a:p>
            <a:pPr algn="ctr"/>
            <a:r>
              <a:rPr lang="en-NZ" sz="2800" dirty="0">
                <a:latin typeface="Calibri" panose="020F0502020204030204" pitchFamily="34" charset="0"/>
                <a:cs typeface="Arial" pitchFamily="34" charset="0"/>
              </a:rPr>
              <a:t>Follow Hocken Collections </a:t>
            </a:r>
            <a:r>
              <a:rPr lang="en-NZ" sz="2000" dirty="0">
                <a:latin typeface="Calibri" panose="020F0502020204030204" pitchFamily="34" charset="0"/>
                <a:cs typeface="Arial" pitchFamily="34" charset="0"/>
              </a:rPr>
              <a:t>@</a:t>
            </a:r>
            <a:r>
              <a:rPr lang="en-NZ" sz="2000" dirty="0" err="1">
                <a:latin typeface="Calibri" panose="020F0502020204030204" pitchFamily="34" charset="0"/>
                <a:cs typeface="Arial" pitchFamily="34" charset="0"/>
              </a:rPr>
              <a:t>DocHocken</a:t>
            </a:r>
            <a:endParaRPr lang="en-NZ" sz="2000" dirty="0">
              <a:latin typeface="Calibri" panose="020F0502020204030204" pitchFamily="34" charset="0"/>
              <a:cs typeface="Arial" pitchFamily="34" charset="0"/>
            </a:endParaRPr>
          </a:p>
          <a:p>
            <a:pPr algn="ctr"/>
            <a:endParaRPr lang="en-NZ" sz="2800" dirty="0">
              <a:latin typeface="Calibri" panose="020F0502020204030204" pitchFamily="34" charset="0"/>
              <a:cs typeface="Arial" pitchFamily="34" charset="0"/>
            </a:endParaRPr>
          </a:p>
          <a:p>
            <a:pPr algn="ctr"/>
            <a:endParaRPr lang="en-NZ" sz="2800" dirty="0">
              <a:latin typeface="Calibri" panose="020F0502020204030204" pitchFamily="34" charset="0"/>
              <a:cs typeface="Arial" pitchFamily="34" charset="0"/>
            </a:endParaRPr>
          </a:p>
          <a:p>
            <a:pPr algn="ctr"/>
            <a:r>
              <a:rPr lang="en-NZ" sz="2800" dirty="0">
                <a:latin typeface="Calibri" panose="020F0502020204030204" pitchFamily="34" charset="0"/>
                <a:cs typeface="Arial" pitchFamily="34" charset="0"/>
              </a:rPr>
              <a:t>Check out the Hocken Blog </a:t>
            </a:r>
            <a:r>
              <a:rPr lang="en-NZ" dirty="0">
                <a:latin typeface="Calibri" pitchFamily="34" charset="0"/>
                <a:cs typeface="Calibri" pitchFamily="34" charset="0"/>
              </a:rPr>
              <a:t>https://blogs.otago.ac.nz/thehockenblog/</a:t>
            </a:r>
            <a:endParaRPr lang="en-NZ" dirty="0">
              <a:latin typeface="Calibri" panose="020F0502020204030204" pitchFamily="34" charset="0"/>
            </a:endParaRPr>
          </a:p>
          <a:p>
            <a:pPr algn="ctr"/>
            <a:endParaRPr lang="en-NZ" sz="2400" dirty="0">
              <a:latin typeface="Calibri" panose="020F0502020204030204" pitchFamily="34" charset="0"/>
              <a:cs typeface="Arial" pitchFamily="34" charset="0"/>
            </a:endParaRPr>
          </a:p>
        </p:txBody>
      </p:sp>
      <p:sp>
        <p:nvSpPr>
          <p:cNvPr id="3" name="Title 2"/>
          <p:cNvSpPr>
            <a:spLocks noGrp="1"/>
          </p:cNvSpPr>
          <p:nvPr>
            <p:ph type="title"/>
          </p:nvPr>
        </p:nvSpPr>
        <p:spPr>
          <a:xfrm>
            <a:off x="755576" y="1124744"/>
            <a:ext cx="7543800" cy="685800"/>
          </a:xfrm>
        </p:spPr>
        <p:txBody>
          <a:bodyPr>
            <a:normAutofit fontScale="90000"/>
          </a:bodyPr>
          <a:lstStyle/>
          <a:p>
            <a:pPr algn="ctr"/>
            <a:r>
              <a:rPr lang="en-NZ" dirty="0" smtClean="0">
                <a:latin typeface="Impact" pitchFamily="34" charset="0"/>
              </a:rPr>
              <a:t>Twitter versed?</a:t>
            </a:r>
            <a:endParaRPr lang="en-NZ" dirty="0">
              <a:latin typeface="Impact"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4149080"/>
            <a:ext cx="4745084"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2132856"/>
            <a:ext cx="4752528" cy="1818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2"/>
          </p:nvPr>
        </p:nvSpPr>
        <p:spPr/>
        <p:txBody>
          <a:bodyPr/>
          <a:lstStyle/>
          <a:p>
            <a:pPr hangingPunct="1"/>
            <a:endParaRPr lang="en-NZ" kern="1200">
              <a:solidFill>
                <a:prstClr val="white">
                  <a:alpha val="60000"/>
                </a:prstClr>
              </a:solidFill>
              <a:ea typeface="+mn-ea"/>
              <a:cs typeface="+mn-cs"/>
            </a:endParaRPr>
          </a:p>
        </p:txBody>
      </p:sp>
    </p:spTree>
    <p:extLst>
      <p:ext uri="{BB962C8B-B14F-4D97-AF65-F5344CB8AC3E}">
        <p14:creationId xmlns:p14="http://schemas.microsoft.com/office/powerpoint/2010/main" val="151308182"/>
      </p:ext>
    </p:extLst>
  </p:cSld>
  <p:clrMapOvr>
    <a:masterClrMapping/>
  </p:clrMapOvr>
  <p:transition spd="slow" advTm="12000">
    <p:pu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Content Placeholder 2"/>
          <p:cNvSpPr txBox="1">
            <a:spLocks noGrp="1"/>
          </p:cNvSpPr>
          <p:nvPr>
            <p:ph type="body" idx="1"/>
          </p:nvPr>
        </p:nvSpPr>
        <p:spPr>
          <a:xfrm>
            <a:off x="457200" y="1600200"/>
            <a:ext cx="8229600" cy="4525963"/>
          </a:xfrm>
          <a:prstGeom prst="rect">
            <a:avLst/>
          </a:prstGeom>
        </p:spPr>
        <p:txBody>
          <a:bodyPr/>
          <a:lstStyle/>
          <a:p>
            <a:endParaRPr/>
          </a:p>
        </p:txBody>
      </p:sp>
      <p:pic>
        <p:nvPicPr>
          <p:cNvPr id="216" name="Picture 4" descr="Picture 4"/>
          <p:cNvPicPr>
            <a:picLocks noChangeAspect="1"/>
          </p:cNvPicPr>
          <p:nvPr/>
        </p:nvPicPr>
        <p:blipFill>
          <a:blip r:embed="rId2">
            <a:extLst/>
          </a:blip>
          <a:stretch>
            <a:fillRect/>
          </a:stretch>
        </p:blipFill>
        <p:spPr>
          <a:xfrm>
            <a:off x="35496" y="175635"/>
            <a:ext cx="9108504" cy="668216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itle 1"/>
          <p:cNvSpPr txBox="1">
            <a:spLocks noGrp="1"/>
          </p:cNvSpPr>
          <p:nvPr>
            <p:ph type="title"/>
          </p:nvPr>
        </p:nvSpPr>
        <p:spPr>
          <a:prstGeom prst="rect">
            <a:avLst/>
          </a:prstGeom>
        </p:spPr>
        <p:txBody>
          <a:bodyPr/>
          <a:lstStyle/>
          <a:p>
            <a:endParaRPr/>
          </a:p>
        </p:txBody>
      </p:sp>
      <p:sp>
        <p:nvSpPr>
          <p:cNvPr id="223" name="Content Placeholder 2"/>
          <p:cNvSpPr txBox="1">
            <a:spLocks noGrp="1"/>
          </p:cNvSpPr>
          <p:nvPr>
            <p:ph type="body" idx="1"/>
          </p:nvPr>
        </p:nvSpPr>
        <p:spPr>
          <a:xfrm>
            <a:off x="457200" y="1600200"/>
            <a:ext cx="8229600" cy="4525963"/>
          </a:xfrm>
          <a:prstGeom prst="rect">
            <a:avLst/>
          </a:prstGeom>
        </p:spPr>
        <p:txBody>
          <a:bodyPr/>
          <a:lstStyle/>
          <a:p>
            <a:endParaRPr/>
          </a:p>
        </p:txBody>
      </p:sp>
      <p:pic>
        <p:nvPicPr>
          <p:cNvPr id="224" name="Picture 3" descr="Picture 3"/>
          <p:cNvPicPr>
            <a:picLocks noChangeAspect="1"/>
          </p:cNvPicPr>
          <p:nvPr/>
        </p:nvPicPr>
        <p:blipFill>
          <a:blip r:embed="rId2">
            <a:extLst/>
          </a:blip>
          <a:stretch>
            <a:fillRect/>
          </a:stretch>
        </p:blipFill>
        <p:spPr>
          <a:xfrm>
            <a:off x="0" y="-2"/>
            <a:ext cx="9144000" cy="7691768"/>
          </a:xfrm>
          <a:prstGeom prst="rect">
            <a:avLst/>
          </a:prstGeom>
          <a:ln w="12700">
            <a:miter lim="400000"/>
          </a:ln>
        </p:spPr>
      </p:pic>
      <p:sp>
        <p:nvSpPr>
          <p:cNvPr id="225" name="Right Arrow 4"/>
          <p:cNvSpPr/>
          <p:nvPr/>
        </p:nvSpPr>
        <p:spPr>
          <a:xfrm rot="2795137">
            <a:off x="5620496" y="1512257"/>
            <a:ext cx="578025" cy="360041"/>
          </a:xfrm>
          <a:prstGeom prst="rightArrow">
            <a:avLst>
              <a:gd name="adj1" fmla="val 50000"/>
              <a:gd name="adj2" fmla="val 50000"/>
            </a:avLst>
          </a:prstGeom>
          <a:solidFill>
            <a:srgbClr val="FF0000"/>
          </a:solidFill>
          <a:ln w="25400">
            <a:solidFill>
              <a:srgbClr val="FF0000"/>
            </a:solidFill>
          </a:ln>
        </p:spPr>
        <p:txBody>
          <a:bodyPr lIns="45719" rIns="45719" anchor="ctr"/>
          <a:lstStyle/>
          <a:p>
            <a:pPr algn="ctr">
              <a:defRPr>
                <a:solidFill>
                  <a:srgbClr val="FFFFFF"/>
                </a:solidFill>
              </a:defRPr>
            </a:pPr>
            <a:endParaRP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Picture 5" descr="Picture 5"/>
          <p:cNvPicPr>
            <a:picLocks noChangeAspect="1"/>
          </p:cNvPicPr>
          <p:nvPr/>
        </p:nvPicPr>
        <p:blipFill>
          <a:blip r:embed="rId2">
            <a:extLst/>
          </a:blip>
          <a:stretch>
            <a:fillRect/>
          </a:stretch>
        </p:blipFill>
        <p:spPr>
          <a:xfrm>
            <a:off x="323527" y="0"/>
            <a:ext cx="8420763" cy="7056784"/>
          </a:xfrm>
          <a:prstGeom prst="rect">
            <a:avLst/>
          </a:prstGeom>
          <a:ln w="12700">
            <a:miter lim="400000"/>
          </a:ln>
        </p:spPr>
      </p:pic>
      <p:sp>
        <p:nvSpPr>
          <p:cNvPr id="2" name="Left Arrow 1"/>
          <p:cNvSpPr/>
          <p:nvPr/>
        </p:nvSpPr>
        <p:spPr>
          <a:xfrm>
            <a:off x="5497484" y="5929745"/>
            <a:ext cx="978408" cy="484632"/>
          </a:xfrm>
          <a:prstGeom prst="leftArrow">
            <a:avLst/>
          </a:prstGeom>
          <a:solidFill>
            <a:srgbClr val="FF000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NZ" sz="1800" b="0" i="0" u="none" strike="noStrike" cap="none" spc="0" normalizeH="0" baseline="0">
              <a:ln>
                <a:noFill/>
              </a:ln>
              <a:solidFill>
                <a:srgbClr val="000000"/>
              </a:solidFill>
              <a:effectLst/>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Picture 4" descr="Picture 4"/>
          <p:cNvPicPr>
            <a:picLocks noChangeAspect="1"/>
          </p:cNvPicPr>
          <p:nvPr/>
        </p:nvPicPr>
        <p:blipFill>
          <a:blip r:embed="rId2">
            <a:extLst/>
          </a:blip>
          <a:stretch>
            <a:fillRect/>
          </a:stretch>
        </p:blipFill>
        <p:spPr>
          <a:xfrm>
            <a:off x="574645" y="38908"/>
            <a:ext cx="8016876" cy="6767514"/>
          </a:xfrm>
          <a:prstGeom prst="rect">
            <a:avLst/>
          </a:prstGeom>
          <a:ln w="12700">
            <a:miter lim="400000"/>
          </a:ln>
        </p:spPr>
      </p:pic>
      <p:sp>
        <p:nvSpPr>
          <p:cNvPr id="2" name="Right Arrow 1"/>
          <p:cNvSpPr/>
          <p:nvPr/>
        </p:nvSpPr>
        <p:spPr>
          <a:xfrm>
            <a:off x="504305" y="6561513"/>
            <a:ext cx="45719" cy="45719"/>
          </a:xfrm>
          <a:prstGeom prst="right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NZ" sz="1800" b="0" i="0" u="none" strike="noStrike" cap="none" spc="0" normalizeH="0" baseline="0">
              <a:ln>
                <a:noFill/>
              </a:ln>
              <a:solidFill>
                <a:srgbClr val="000000"/>
              </a:solidFill>
              <a:effectLst/>
              <a:uFillTx/>
              <a:latin typeface="+mj-lt"/>
              <a:ea typeface="+mj-ea"/>
              <a:cs typeface="+mj-cs"/>
              <a:sym typeface="Calibri"/>
            </a:endParaRPr>
          </a:p>
        </p:txBody>
      </p:sp>
      <p:sp>
        <p:nvSpPr>
          <p:cNvPr id="3" name="Right Arrow 2"/>
          <p:cNvSpPr/>
          <p:nvPr/>
        </p:nvSpPr>
        <p:spPr>
          <a:xfrm>
            <a:off x="73131" y="6240087"/>
            <a:ext cx="791393" cy="484632"/>
          </a:xfrm>
          <a:prstGeom prst="rightArrow">
            <a:avLst/>
          </a:prstGeom>
          <a:solidFill>
            <a:srgbClr val="FF000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NZ" sz="1800" b="0" i="0" u="none" strike="noStrike" cap="none" spc="0" normalizeH="0" baseline="0">
              <a:ln>
                <a:noFill/>
              </a:ln>
              <a:solidFill>
                <a:srgbClr val="000000"/>
              </a:solidFill>
              <a:effectLst/>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Title 1"/>
          <p:cNvSpPr txBox="1">
            <a:spLocks noGrp="1"/>
          </p:cNvSpPr>
          <p:nvPr>
            <p:ph type="title"/>
          </p:nvPr>
        </p:nvSpPr>
        <p:spPr>
          <a:prstGeom prst="rect">
            <a:avLst/>
          </a:prstGeom>
        </p:spPr>
        <p:txBody>
          <a:bodyPr/>
          <a:lstStyle/>
          <a:p>
            <a:endParaRPr/>
          </a:p>
        </p:txBody>
      </p:sp>
      <p:sp>
        <p:nvSpPr>
          <p:cNvPr id="237" name="Content Placeholder 2"/>
          <p:cNvSpPr txBox="1">
            <a:spLocks noGrp="1"/>
          </p:cNvSpPr>
          <p:nvPr>
            <p:ph type="body" idx="1"/>
          </p:nvPr>
        </p:nvSpPr>
        <p:spPr>
          <a:xfrm>
            <a:off x="457200" y="1600200"/>
            <a:ext cx="8229600" cy="4525963"/>
          </a:xfrm>
          <a:prstGeom prst="rect">
            <a:avLst/>
          </a:prstGeom>
        </p:spPr>
        <p:txBody>
          <a:bodyPr/>
          <a:lstStyle/>
          <a:p>
            <a:endParaRPr/>
          </a:p>
        </p:txBody>
      </p:sp>
      <p:pic>
        <p:nvPicPr>
          <p:cNvPr id="238" name="Picture 2" descr="Picture 2"/>
          <p:cNvPicPr>
            <a:picLocks noChangeAspect="1"/>
          </p:cNvPicPr>
          <p:nvPr/>
        </p:nvPicPr>
        <p:blipFill>
          <a:blip r:embed="rId2">
            <a:extLst/>
          </a:blip>
          <a:stretch>
            <a:fillRect/>
          </a:stretch>
        </p:blipFill>
        <p:spPr>
          <a:xfrm>
            <a:off x="6083" y="0"/>
            <a:ext cx="9030412" cy="688058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itle 1"/>
          <p:cNvSpPr txBox="1">
            <a:spLocks noGrp="1"/>
          </p:cNvSpPr>
          <p:nvPr>
            <p:ph type="title"/>
          </p:nvPr>
        </p:nvSpPr>
        <p:spPr>
          <a:prstGeom prst="rect">
            <a:avLst/>
          </a:prstGeom>
        </p:spPr>
        <p:txBody>
          <a:bodyPr/>
          <a:lstStyle/>
          <a:p>
            <a:endParaRPr/>
          </a:p>
        </p:txBody>
      </p:sp>
      <p:sp>
        <p:nvSpPr>
          <p:cNvPr id="245" name="Content Placeholder 2"/>
          <p:cNvSpPr txBox="1">
            <a:spLocks noGrp="1"/>
          </p:cNvSpPr>
          <p:nvPr>
            <p:ph type="body" idx="1"/>
          </p:nvPr>
        </p:nvSpPr>
        <p:spPr>
          <a:xfrm>
            <a:off x="457200" y="1600200"/>
            <a:ext cx="8229600" cy="4525963"/>
          </a:xfrm>
          <a:prstGeom prst="rect">
            <a:avLst/>
          </a:prstGeom>
        </p:spPr>
        <p:txBody>
          <a:bodyPr/>
          <a:lstStyle/>
          <a:p>
            <a:endParaRPr/>
          </a:p>
        </p:txBody>
      </p:sp>
      <p:pic>
        <p:nvPicPr>
          <p:cNvPr id="246" name="Picture 3" descr="Picture 3"/>
          <p:cNvPicPr>
            <a:picLocks noChangeAspect="1"/>
          </p:cNvPicPr>
          <p:nvPr/>
        </p:nvPicPr>
        <p:blipFill>
          <a:blip r:embed="rId2">
            <a:extLst/>
          </a:blip>
          <a:stretch>
            <a:fillRect/>
          </a:stretch>
        </p:blipFill>
        <p:spPr>
          <a:xfrm>
            <a:off x="5882" y="-376343"/>
            <a:ext cx="9138119" cy="7234343"/>
          </a:xfrm>
          <a:prstGeom prst="rect">
            <a:avLst/>
          </a:prstGeom>
          <a:ln w="12700">
            <a:miter lim="400000"/>
          </a:ln>
        </p:spPr>
      </p:pic>
      <p:sp>
        <p:nvSpPr>
          <p:cNvPr id="247" name="Right Arrow 4"/>
          <p:cNvSpPr/>
          <p:nvPr/>
        </p:nvSpPr>
        <p:spPr>
          <a:xfrm rot="5400000">
            <a:off x="574576" y="5482208"/>
            <a:ext cx="578025" cy="360040"/>
          </a:xfrm>
          <a:prstGeom prst="rightArrow">
            <a:avLst>
              <a:gd name="adj1" fmla="val 50000"/>
              <a:gd name="adj2" fmla="val 50000"/>
            </a:avLst>
          </a:prstGeom>
          <a:solidFill>
            <a:srgbClr val="FF0000"/>
          </a:solidFill>
          <a:ln w="25400">
            <a:solidFill>
              <a:srgbClr val="FF0000"/>
            </a:solidFill>
          </a:ln>
        </p:spPr>
        <p:txBody>
          <a:bodyPr lIns="45719" rIns="45719" anchor="ctr"/>
          <a:lstStyle/>
          <a:p>
            <a:pPr algn="ctr">
              <a:defRPr>
                <a:solidFill>
                  <a:srgbClr val="FFFFFF"/>
                </a:solidFill>
              </a:defRPr>
            </a:pPr>
            <a:endParaRP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Title 1"/>
          <p:cNvSpPr txBox="1">
            <a:spLocks noGrp="1"/>
          </p:cNvSpPr>
          <p:nvPr>
            <p:ph type="title"/>
          </p:nvPr>
        </p:nvSpPr>
        <p:spPr>
          <a:prstGeom prst="rect">
            <a:avLst/>
          </a:prstGeom>
        </p:spPr>
        <p:txBody>
          <a:bodyPr/>
          <a:lstStyle/>
          <a:p>
            <a:endParaRPr/>
          </a:p>
        </p:txBody>
      </p:sp>
      <p:sp>
        <p:nvSpPr>
          <p:cNvPr id="250" name="Content Placeholder 2"/>
          <p:cNvSpPr txBox="1">
            <a:spLocks noGrp="1"/>
          </p:cNvSpPr>
          <p:nvPr>
            <p:ph type="body" idx="1"/>
          </p:nvPr>
        </p:nvSpPr>
        <p:spPr>
          <a:xfrm>
            <a:off x="457200" y="1600200"/>
            <a:ext cx="8229600" cy="4525963"/>
          </a:xfrm>
          <a:prstGeom prst="rect">
            <a:avLst/>
          </a:prstGeom>
        </p:spPr>
        <p:txBody>
          <a:bodyPr/>
          <a:lstStyle/>
          <a:p>
            <a:endParaRPr/>
          </a:p>
        </p:txBody>
      </p:sp>
      <p:pic>
        <p:nvPicPr>
          <p:cNvPr id="251" name="Picture 2" descr="Picture 2"/>
          <p:cNvPicPr>
            <a:picLocks noChangeAspect="1"/>
          </p:cNvPicPr>
          <p:nvPr/>
        </p:nvPicPr>
        <p:blipFill>
          <a:blip r:embed="rId2">
            <a:extLst/>
          </a:blip>
          <a:stretch>
            <a:fillRect/>
          </a:stretch>
        </p:blipFill>
        <p:spPr>
          <a:xfrm>
            <a:off x="0" y="0"/>
            <a:ext cx="9085710" cy="68580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itle 1"/>
          <p:cNvSpPr txBox="1">
            <a:spLocks noGrp="1"/>
          </p:cNvSpPr>
          <p:nvPr>
            <p:ph type="title"/>
          </p:nvPr>
        </p:nvSpPr>
        <p:spPr>
          <a:prstGeom prst="rect">
            <a:avLst/>
          </a:prstGeom>
        </p:spPr>
        <p:txBody>
          <a:bodyPr/>
          <a:lstStyle/>
          <a:p>
            <a:endParaRPr/>
          </a:p>
        </p:txBody>
      </p:sp>
      <p:sp>
        <p:nvSpPr>
          <p:cNvPr id="254" name="Content Placeholder 2"/>
          <p:cNvSpPr txBox="1">
            <a:spLocks noGrp="1"/>
          </p:cNvSpPr>
          <p:nvPr>
            <p:ph type="body" idx="1"/>
          </p:nvPr>
        </p:nvSpPr>
        <p:spPr>
          <a:xfrm>
            <a:off x="457200" y="1600200"/>
            <a:ext cx="8229600" cy="4525963"/>
          </a:xfrm>
          <a:prstGeom prst="rect">
            <a:avLst/>
          </a:prstGeom>
        </p:spPr>
        <p:txBody>
          <a:bodyPr/>
          <a:lstStyle/>
          <a:p>
            <a:endParaRPr/>
          </a:p>
        </p:txBody>
      </p:sp>
      <p:pic>
        <p:nvPicPr>
          <p:cNvPr id="255" name="Picture 2" descr="Picture 2"/>
          <p:cNvPicPr>
            <a:picLocks noChangeAspect="1"/>
          </p:cNvPicPr>
          <p:nvPr/>
        </p:nvPicPr>
        <p:blipFill>
          <a:blip r:embed="rId2">
            <a:extLst/>
          </a:blip>
          <a:stretch>
            <a:fillRect/>
          </a:stretch>
        </p:blipFill>
        <p:spPr>
          <a:xfrm>
            <a:off x="40682" y="-698756"/>
            <a:ext cx="9147652" cy="7556756"/>
          </a:xfrm>
          <a:prstGeom prst="rect">
            <a:avLst/>
          </a:prstGeom>
          <a:ln w="12700">
            <a:miter lim="400000"/>
          </a:ln>
        </p:spPr>
      </p:pic>
      <p:sp>
        <p:nvSpPr>
          <p:cNvPr id="2" name="Left Arrow 1"/>
          <p:cNvSpPr/>
          <p:nvPr/>
        </p:nvSpPr>
        <p:spPr>
          <a:xfrm>
            <a:off x="5552902" y="3613265"/>
            <a:ext cx="45719" cy="45719"/>
          </a:xfrm>
          <a:prstGeom prst="left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NZ" sz="1800" b="0" i="0" u="none" strike="noStrike" cap="none" spc="0" normalizeH="0" baseline="0">
              <a:ln>
                <a:noFill/>
              </a:ln>
              <a:solidFill>
                <a:srgbClr val="000000"/>
              </a:solidFill>
              <a:effectLst/>
              <a:uFillTx/>
              <a:latin typeface="+mj-lt"/>
              <a:ea typeface="+mj-ea"/>
              <a:cs typeface="+mj-cs"/>
              <a:sym typeface="Calibri"/>
            </a:endParaRPr>
          </a:p>
        </p:txBody>
      </p:sp>
      <p:sp>
        <p:nvSpPr>
          <p:cNvPr id="3" name="Left Arrow 2"/>
          <p:cNvSpPr/>
          <p:nvPr/>
        </p:nvSpPr>
        <p:spPr>
          <a:xfrm>
            <a:off x="1975519" y="3261637"/>
            <a:ext cx="978408" cy="484632"/>
          </a:xfrm>
          <a:prstGeom prst="leftArrow">
            <a:avLst/>
          </a:prstGeom>
          <a:solidFill>
            <a:srgbClr val="FF000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NZ" sz="1800" b="0" i="0" u="none" strike="noStrike" cap="none" spc="0" normalizeH="0" baseline="0">
              <a:ln>
                <a:noFill/>
              </a:ln>
              <a:solidFill>
                <a:srgbClr val="000000"/>
              </a:solidFill>
              <a:effectLst/>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Content Placeholder 2"/>
          <p:cNvSpPr txBox="1">
            <a:spLocks noGrp="1"/>
          </p:cNvSpPr>
          <p:nvPr>
            <p:ph type="body" idx="1"/>
          </p:nvPr>
        </p:nvSpPr>
        <p:spPr>
          <a:xfrm>
            <a:off x="457200" y="1600200"/>
            <a:ext cx="8229600" cy="4525963"/>
          </a:xfrm>
          <a:prstGeom prst="rect">
            <a:avLst/>
          </a:prstGeom>
        </p:spPr>
        <p:txBody>
          <a:bodyPr/>
          <a:lstStyle/>
          <a:p>
            <a:endParaRPr/>
          </a:p>
        </p:txBody>
      </p:sp>
      <p:pic>
        <p:nvPicPr>
          <p:cNvPr id="258" name="Picture 3" descr="Picture 3"/>
          <p:cNvPicPr>
            <a:picLocks noChangeAspect="1"/>
          </p:cNvPicPr>
          <p:nvPr/>
        </p:nvPicPr>
        <p:blipFill>
          <a:blip r:embed="rId2">
            <a:extLst/>
          </a:blip>
          <a:stretch>
            <a:fillRect/>
          </a:stretch>
        </p:blipFill>
        <p:spPr>
          <a:xfrm>
            <a:off x="0" y="0"/>
            <a:ext cx="9165635" cy="68580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Title 1"/>
          <p:cNvSpPr txBox="1">
            <a:spLocks noGrp="1"/>
          </p:cNvSpPr>
          <p:nvPr>
            <p:ph type="title"/>
          </p:nvPr>
        </p:nvSpPr>
        <p:spPr>
          <a:prstGeom prst="rect">
            <a:avLst/>
          </a:prstGeom>
        </p:spPr>
        <p:txBody>
          <a:bodyPr/>
          <a:lstStyle/>
          <a:p>
            <a:endParaRPr/>
          </a:p>
        </p:txBody>
      </p:sp>
      <p:pic>
        <p:nvPicPr>
          <p:cNvPr id="261" name="Picture 2" descr="Picture 2"/>
          <p:cNvPicPr>
            <a:picLocks noChangeAspect="1"/>
          </p:cNvPicPr>
          <p:nvPr/>
        </p:nvPicPr>
        <p:blipFill>
          <a:blip r:embed="rId2">
            <a:extLst/>
          </a:blip>
          <a:stretch>
            <a:fillRect/>
          </a:stretch>
        </p:blipFill>
        <p:spPr>
          <a:xfrm>
            <a:off x="-2" y="-4869"/>
            <a:ext cx="9070904" cy="516206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itle 1"/>
          <p:cNvSpPr txBox="1">
            <a:spLocks noGrp="1"/>
          </p:cNvSpPr>
          <p:nvPr>
            <p:ph type="title"/>
          </p:nvPr>
        </p:nvSpPr>
        <p:spPr>
          <a:xfrm>
            <a:off x="1174923" y="5830093"/>
            <a:ext cx="6794154" cy="582713"/>
          </a:xfrm>
          <a:prstGeom prst="rect">
            <a:avLst/>
          </a:prstGeom>
        </p:spPr>
        <p:txBody>
          <a:bodyPr/>
          <a:lstStyle/>
          <a:p>
            <a:pPr algn="ctr">
              <a:defRPr sz="1200" i="1">
                <a:latin typeface="+mj-lt"/>
                <a:ea typeface="+mj-ea"/>
                <a:cs typeface="+mj-cs"/>
                <a:sym typeface="Calibri"/>
              </a:defRPr>
            </a:pPr>
            <a:r>
              <a:t>Rev. Samuel Marsden, </a:t>
            </a:r>
            <a:r>
              <a:rPr i="0"/>
              <a:t>James Fitler, n.d.</a:t>
            </a:r>
          </a:p>
          <a:p>
            <a:pPr algn="ctr">
              <a:defRPr sz="1200" i="1">
                <a:latin typeface="+mj-lt"/>
                <a:ea typeface="+mj-ea"/>
                <a:cs typeface="+mj-cs"/>
                <a:sym typeface="Calibri"/>
              </a:defRPr>
            </a:pPr>
            <a:r>
              <a:rPr i="0"/>
              <a:t>Hocken Collections Te Uare Tāoka o Hakena acc: 23, 602</a:t>
            </a:r>
          </a:p>
        </p:txBody>
      </p:sp>
      <p:pic>
        <p:nvPicPr>
          <p:cNvPr id="134" name="Content Placeholder 3" descr="Content Placeholder 3"/>
          <p:cNvPicPr>
            <a:picLocks noChangeAspect="1"/>
          </p:cNvPicPr>
          <p:nvPr/>
        </p:nvPicPr>
        <p:blipFill>
          <a:blip r:embed="rId2">
            <a:extLst/>
          </a:blip>
          <a:stretch>
            <a:fillRect/>
          </a:stretch>
        </p:blipFill>
        <p:spPr>
          <a:xfrm>
            <a:off x="2746793" y="1197399"/>
            <a:ext cx="3650414" cy="446320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Picture 2" descr="Picture 2"/>
          <p:cNvPicPr>
            <a:picLocks noChangeAspect="1"/>
          </p:cNvPicPr>
          <p:nvPr/>
        </p:nvPicPr>
        <p:blipFill>
          <a:blip r:embed="rId2">
            <a:extLst/>
          </a:blip>
          <a:stretch>
            <a:fillRect/>
          </a:stretch>
        </p:blipFill>
        <p:spPr>
          <a:xfrm>
            <a:off x="1797792" y="260647"/>
            <a:ext cx="5692433" cy="4464496"/>
          </a:xfrm>
          <a:prstGeom prst="rect">
            <a:avLst/>
          </a:prstGeom>
          <a:ln w="12700">
            <a:miter lim="400000"/>
          </a:ln>
        </p:spPr>
      </p:pic>
      <p:sp>
        <p:nvSpPr>
          <p:cNvPr id="264" name="Rectangle 3"/>
          <p:cNvSpPr txBox="1"/>
          <p:nvPr/>
        </p:nvSpPr>
        <p:spPr>
          <a:xfrm>
            <a:off x="467543" y="4797152"/>
            <a:ext cx="8352930" cy="1666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800"/>
            </a:pPr>
            <a:endParaRPr/>
          </a:p>
          <a:p>
            <a:pPr>
              <a:defRPr sz="200">
                <a:solidFill>
                  <a:srgbClr val="BFBFBF"/>
                </a:solidFill>
              </a:defRPr>
            </a:pPr>
            <a:endParaRPr/>
          </a:p>
          <a:p>
            <a:pPr>
              <a:defRPr sz="1400">
                <a:solidFill>
                  <a:srgbClr val="BFBFBF"/>
                </a:solidFill>
              </a:defRPr>
            </a:pPr>
            <a:r>
              <a:t>Binney, Judith. 'Kendall, Thomas', from the Dictionary of New Zealand Biography.   Te Ara - the Encyclopedia of New Zealand, updated 29-Oct-2013.</a:t>
            </a:r>
          </a:p>
          <a:p>
            <a:pPr>
              <a:defRPr sz="1400">
                <a:solidFill>
                  <a:srgbClr val="BFBFBF"/>
                </a:solidFill>
              </a:defRPr>
            </a:pPr>
            <a:r>
              <a:t>http://www.TeAra.govt.nz/en/biographies/1k9/kendall-thomas</a:t>
            </a:r>
          </a:p>
          <a:p>
            <a:pPr>
              <a:defRPr sz="1400">
                <a:solidFill>
                  <a:srgbClr val="BFBFBF"/>
                </a:solidFill>
              </a:defRPr>
            </a:pPr>
            <a:endParaRPr/>
          </a:p>
          <a:p>
            <a:pPr>
              <a:defRPr sz="1400">
                <a:solidFill>
                  <a:srgbClr val="BFBFBF"/>
                </a:solidFill>
              </a:defRPr>
            </a:pPr>
            <a:r>
              <a:t>Image: Barry, James : [The Rev Thomas Kendall and the Maori chiefs Hongi and Waikato] 1820.</a:t>
            </a:r>
          </a:p>
          <a:p>
            <a:pPr>
              <a:defRPr sz="1400">
                <a:solidFill>
                  <a:srgbClr val="BFBFBF"/>
                </a:solidFill>
              </a:defRPr>
            </a:pPr>
            <a:r>
              <a:t>Alexander Turnbull Library ref: G-618. http://mp.natlib.govt.nz/detail/?id=3333 </a:t>
            </a:r>
            <a:endParaRPr>
              <a:latin typeface="Georgia"/>
              <a:ea typeface="Georgia"/>
              <a:cs typeface="Georgia"/>
              <a:sym typeface="Georgia"/>
            </a:endParaRPr>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Title 1"/>
          <p:cNvSpPr txBox="1">
            <a:spLocks noGrp="1"/>
          </p:cNvSpPr>
          <p:nvPr>
            <p:ph type="title"/>
          </p:nvPr>
        </p:nvSpPr>
        <p:spPr>
          <a:prstGeom prst="rect">
            <a:avLst/>
          </a:prstGeom>
        </p:spPr>
        <p:txBody>
          <a:bodyPr/>
          <a:lstStyle/>
          <a:p>
            <a:endParaRPr/>
          </a:p>
        </p:txBody>
      </p:sp>
      <p:sp>
        <p:nvSpPr>
          <p:cNvPr id="270" name="Content Placeholder 2"/>
          <p:cNvSpPr txBox="1">
            <a:spLocks noGrp="1"/>
          </p:cNvSpPr>
          <p:nvPr>
            <p:ph type="body" idx="1"/>
          </p:nvPr>
        </p:nvSpPr>
        <p:spPr>
          <a:xfrm>
            <a:off x="457200" y="1600200"/>
            <a:ext cx="8229600" cy="4525963"/>
          </a:xfrm>
          <a:prstGeom prst="rect">
            <a:avLst/>
          </a:prstGeom>
        </p:spPr>
        <p:txBody>
          <a:bodyPr/>
          <a:lstStyle/>
          <a:p>
            <a:endParaRPr/>
          </a:p>
        </p:txBody>
      </p:sp>
      <p:pic>
        <p:nvPicPr>
          <p:cNvPr id="271" name="Picture 3" descr="Picture 3"/>
          <p:cNvPicPr>
            <a:picLocks noChangeAspect="1"/>
          </p:cNvPicPr>
          <p:nvPr/>
        </p:nvPicPr>
        <p:blipFill>
          <a:blip r:embed="rId2">
            <a:extLst/>
          </a:blip>
          <a:stretch>
            <a:fillRect/>
          </a:stretch>
        </p:blipFill>
        <p:spPr>
          <a:xfrm>
            <a:off x="0" y="-10028"/>
            <a:ext cx="9144000" cy="729869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Content Placeholder 2"/>
          <p:cNvSpPr txBox="1">
            <a:spLocks noGrp="1"/>
          </p:cNvSpPr>
          <p:nvPr>
            <p:ph type="body" idx="1"/>
          </p:nvPr>
        </p:nvSpPr>
        <p:spPr>
          <a:xfrm>
            <a:off x="457200" y="1600200"/>
            <a:ext cx="8229600" cy="4525963"/>
          </a:xfrm>
          <a:prstGeom prst="rect">
            <a:avLst/>
          </a:prstGeom>
        </p:spPr>
        <p:txBody>
          <a:bodyPr/>
          <a:lstStyle/>
          <a:p>
            <a:endParaRPr/>
          </a:p>
        </p:txBody>
      </p:sp>
      <p:pic>
        <p:nvPicPr>
          <p:cNvPr id="274" name="Picture 3" descr="Picture 3"/>
          <p:cNvPicPr>
            <a:picLocks noChangeAspect="1"/>
          </p:cNvPicPr>
          <p:nvPr/>
        </p:nvPicPr>
        <p:blipFill>
          <a:blip r:embed="rId2">
            <a:extLst/>
          </a:blip>
          <a:stretch>
            <a:fillRect/>
          </a:stretch>
        </p:blipFill>
        <p:spPr>
          <a:xfrm>
            <a:off x="431539" y="565589"/>
            <a:ext cx="8280922" cy="6286483"/>
          </a:xfrm>
          <a:prstGeom prst="rect">
            <a:avLst/>
          </a:prstGeom>
          <a:ln w="12700">
            <a:miter lim="400000"/>
          </a:ln>
        </p:spPr>
      </p:pic>
      <p:sp>
        <p:nvSpPr>
          <p:cNvPr id="275" name="Rectangle 5"/>
          <p:cNvSpPr txBox="1"/>
          <p:nvPr/>
        </p:nvSpPr>
        <p:spPr>
          <a:xfrm>
            <a:off x="0" y="-15051"/>
            <a:ext cx="9144000" cy="624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a:latin typeface="Georgia"/>
                <a:ea typeface="Georgia"/>
                <a:cs typeface="Georgia"/>
                <a:sym typeface="Georgia"/>
              </a:defRPr>
            </a:pPr>
            <a:r>
              <a:t>Letter: Reverend Thomas Kendall, </a:t>
            </a:r>
          </a:p>
          <a:p>
            <a:pPr algn="ctr">
              <a:defRPr>
                <a:latin typeface="Georgia"/>
                <a:ea typeface="Georgia"/>
                <a:cs typeface="Georgia"/>
                <a:sym typeface="Georgia"/>
              </a:defRPr>
            </a:pPr>
            <a:r>
              <a:t>To Reverent Basil Woodd, 13 February 1815.</a:t>
            </a: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Content Placeholder 2"/>
          <p:cNvSpPr txBox="1">
            <a:spLocks noGrp="1"/>
          </p:cNvSpPr>
          <p:nvPr>
            <p:ph type="body" idx="1"/>
          </p:nvPr>
        </p:nvSpPr>
        <p:spPr>
          <a:xfrm>
            <a:off x="457200" y="1600200"/>
            <a:ext cx="8229600" cy="4525963"/>
          </a:xfrm>
          <a:prstGeom prst="rect">
            <a:avLst/>
          </a:prstGeom>
        </p:spPr>
        <p:txBody>
          <a:bodyPr/>
          <a:lstStyle/>
          <a:p>
            <a:endParaRPr/>
          </a:p>
        </p:txBody>
      </p:sp>
      <p:pic>
        <p:nvPicPr>
          <p:cNvPr id="278" name="Picture 2" descr="Picture 2"/>
          <p:cNvPicPr>
            <a:picLocks noChangeAspect="1"/>
          </p:cNvPicPr>
          <p:nvPr/>
        </p:nvPicPr>
        <p:blipFill>
          <a:blip r:embed="rId2">
            <a:extLst/>
          </a:blip>
          <a:stretch>
            <a:fillRect/>
          </a:stretch>
        </p:blipFill>
        <p:spPr>
          <a:xfrm>
            <a:off x="449636" y="601113"/>
            <a:ext cx="8244730" cy="6256888"/>
          </a:xfrm>
          <a:prstGeom prst="rect">
            <a:avLst/>
          </a:prstGeom>
          <a:ln w="12700">
            <a:miter lim="400000"/>
          </a:ln>
        </p:spPr>
      </p:pic>
      <p:sp>
        <p:nvSpPr>
          <p:cNvPr id="279" name="Rectangle 4"/>
          <p:cNvSpPr txBox="1"/>
          <p:nvPr/>
        </p:nvSpPr>
        <p:spPr>
          <a:xfrm>
            <a:off x="0" y="-15051"/>
            <a:ext cx="9144000" cy="624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a:latin typeface="Georgia"/>
                <a:ea typeface="Georgia"/>
                <a:cs typeface="Georgia"/>
                <a:sym typeface="Georgia"/>
              </a:defRPr>
            </a:pPr>
            <a:r>
              <a:t>Letter: Reverend Thomas Kendall,</a:t>
            </a:r>
          </a:p>
          <a:p>
            <a:pPr algn="ctr">
              <a:defRPr>
                <a:latin typeface="Georgia"/>
                <a:ea typeface="Georgia"/>
                <a:cs typeface="Georgia"/>
                <a:sym typeface="Georgia"/>
              </a:defRPr>
            </a:pPr>
            <a:r>
              <a:t>To Reverend Josiah Pratt, 19 October 1815.</a:t>
            </a:r>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Content Placeholder 2"/>
          <p:cNvSpPr txBox="1">
            <a:spLocks noGrp="1"/>
          </p:cNvSpPr>
          <p:nvPr>
            <p:ph type="body" idx="1"/>
          </p:nvPr>
        </p:nvSpPr>
        <p:spPr>
          <a:xfrm>
            <a:off x="457200" y="1600200"/>
            <a:ext cx="8229600" cy="4525963"/>
          </a:xfrm>
          <a:prstGeom prst="rect">
            <a:avLst/>
          </a:prstGeom>
        </p:spPr>
        <p:txBody>
          <a:bodyPr/>
          <a:lstStyle/>
          <a:p>
            <a:endParaRPr/>
          </a:p>
        </p:txBody>
      </p:sp>
      <p:pic>
        <p:nvPicPr>
          <p:cNvPr id="282" name="Picture 2" descr="Picture 2"/>
          <p:cNvPicPr>
            <a:picLocks noChangeAspect="1"/>
          </p:cNvPicPr>
          <p:nvPr/>
        </p:nvPicPr>
        <p:blipFill>
          <a:blip r:embed="rId3">
            <a:extLst/>
          </a:blip>
          <a:stretch>
            <a:fillRect/>
          </a:stretch>
        </p:blipFill>
        <p:spPr>
          <a:xfrm>
            <a:off x="467543" y="597154"/>
            <a:ext cx="8208914" cy="6216223"/>
          </a:xfrm>
          <a:prstGeom prst="rect">
            <a:avLst/>
          </a:prstGeom>
          <a:ln w="12700">
            <a:miter lim="400000"/>
          </a:ln>
        </p:spPr>
      </p:pic>
      <p:sp>
        <p:nvSpPr>
          <p:cNvPr id="283" name="Rectangle 3"/>
          <p:cNvSpPr txBox="1"/>
          <p:nvPr/>
        </p:nvSpPr>
        <p:spPr>
          <a:xfrm>
            <a:off x="0" y="24704"/>
            <a:ext cx="9144000" cy="3581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a:latin typeface="Georgia"/>
                <a:ea typeface="Georgia"/>
                <a:cs typeface="Georgia"/>
                <a:sym typeface="Georgia"/>
              </a:defRPr>
            </a:lvl1pPr>
          </a:lstStyle>
          <a:p>
            <a:r>
              <a:t>Letter: Reverend Thomas Kendall to Reverend Josiah Pratt, 6 November 1816</a:t>
            </a:r>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Content Placeholder 2"/>
          <p:cNvSpPr txBox="1">
            <a:spLocks noGrp="1"/>
          </p:cNvSpPr>
          <p:nvPr>
            <p:ph type="body" idx="1"/>
          </p:nvPr>
        </p:nvSpPr>
        <p:spPr>
          <a:xfrm>
            <a:off x="457200" y="1600200"/>
            <a:ext cx="8229600" cy="4525963"/>
          </a:xfrm>
          <a:prstGeom prst="rect">
            <a:avLst/>
          </a:prstGeom>
        </p:spPr>
        <p:txBody>
          <a:bodyPr/>
          <a:lstStyle/>
          <a:p>
            <a:endParaRPr/>
          </a:p>
        </p:txBody>
      </p:sp>
      <p:pic>
        <p:nvPicPr>
          <p:cNvPr id="286" name="Picture 2" descr="Picture 2"/>
          <p:cNvPicPr>
            <a:picLocks noChangeAspect="1"/>
          </p:cNvPicPr>
          <p:nvPr/>
        </p:nvPicPr>
        <p:blipFill>
          <a:blip r:embed="rId3">
            <a:extLst/>
          </a:blip>
          <a:stretch>
            <a:fillRect/>
          </a:stretch>
        </p:blipFill>
        <p:spPr>
          <a:xfrm>
            <a:off x="341784" y="512218"/>
            <a:ext cx="8460432" cy="6351210"/>
          </a:xfrm>
          <a:prstGeom prst="rect">
            <a:avLst/>
          </a:prstGeom>
          <a:ln w="12700">
            <a:miter lim="400000"/>
          </a:ln>
        </p:spPr>
      </p:pic>
      <p:sp>
        <p:nvSpPr>
          <p:cNvPr id="287" name="Rectangle 5"/>
          <p:cNvSpPr txBox="1"/>
          <p:nvPr/>
        </p:nvSpPr>
        <p:spPr>
          <a:xfrm>
            <a:off x="0" y="-15051"/>
            <a:ext cx="9144000" cy="624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a:latin typeface="Georgia"/>
                <a:ea typeface="Georgia"/>
                <a:cs typeface="Georgia"/>
                <a:sym typeface="Georgia"/>
              </a:defRPr>
            </a:pPr>
            <a:r>
              <a:rPr dirty="0"/>
              <a:t>Letter: Reverend Josiah Pratt </a:t>
            </a:r>
          </a:p>
          <a:p>
            <a:pPr algn="ctr">
              <a:defRPr>
                <a:latin typeface="Georgia"/>
                <a:ea typeface="Georgia"/>
                <a:cs typeface="Georgia"/>
                <a:sym typeface="Georgia"/>
              </a:defRPr>
            </a:pPr>
            <a:r>
              <a:rPr dirty="0"/>
              <a:t>to Reverend Thomas Kendall, 7 June 1817.</a:t>
            </a:r>
          </a:p>
        </p:txBody>
      </p: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Content Placeholder 2"/>
          <p:cNvSpPr txBox="1">
            <a:spLocks noGrp="1"/>
          </p:cNvSpPr>
          <p:nvPr>
            <p:ph type="body" idx="1"/>
          </p:nvPr>
        </p:nvSpPr>
        <p:spPr>
          <a:xfrm>
            <a:off x="457200" y="1600200"/>
            <a:ext cx="8229600" cy="4525963"/>
          </a:xfrm>
          <a:prstGeom prst="rect">
            <a:avLst/>
          </a:prstGeom>
        </p:spPr>
        <p:txBody>
          <a:bodyPr/>
          <a:lstStyle/>
          <a:p>
            <a:endParaRPr/>
          </a:p>
        </p:txBody>
      </p:sp>
      <p:pic>
        <p:nvPicPr>
          <p:cNvPr id="293" name="Picture 2" descr="Picture 2"/>
          <p:cNvPicPr>
            <a:picLocks noChangeAspect="1"/>
          </p:cNvPicPr>
          <p:nvPr/>
        </p:nvPicPr>
        <p:blipFill>
          <a:blip r:embed="rId3">
            <a:extLst/>
          </a:blip>
          <a:stretch>
            <a:fillRect/>
          </a:stretch>
        </p:blipFill>
        <p:spPr>
          <a:xfrm>
            <a:off x="424441" y="562726"/>
            <a:ext cx="8295120" cy="6223266"/>
          </a:xfrm>
          <a:prstGeom prst="rect">
            <a:avLst/>
          </a:prstGeom>
          <a:ln w="12700">
            <a:miter lim="400000"/>
          </a:ln>
        </p:spPr>
      </p:pic>
      <p:sp>
        <p:nvSpPr>
          <p:cNvPr id="294" name="Rectangle 4"/>
          <p:cNvSpPr txBox="1"/>
          <p:nvPr/>
        </p:nvSpPr>
        <p:spPr>
          <a:xfrm>
            <a:off x="0" y="-15051"/>
            <a:ext cx="9144000" cy="624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a:latin typeface="Georgia"/>
                <a:ea typeface="Georgia"/>
                <a:cs typeface="Georgia"/>
                <a:sym typeface="Georgia"/>
              </a:defRPr>
            </a:pPr>
            <a:r>
              <a:t>Letter: Reverend Thomas Kendall </a:t>
            </a:r>
          </a:p>
          <a:p>
            <a:pPr algn="ctr">
              <a:defRPr>
                <a:latin typeface="Georgia"/>
                <a:ea typeface="Georgia"/>
                <a:cs typeface="Georgia"/>
                <a:sym typeface="Georgia"/>
              </a:defRPr>
            </a:pPr>
            <a:r>
              <a:t>to Reverend Josiah Pratt, 8 December 1818.</a:t>
            </a:r>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dirty="0"/>
          </a:p>
        </p:txBody>
      </p:sp>
      <p:sp>
        <p:nvSpPr>
          <p:cNvPr id="3" name="Text Placeholder 2"/>
          <p:cNvSpPr>
            <a:spLocks noGrp="1"/>
          </p:cNvSpPr>
          <p:nvPr>
            <p:ph type="body" idx="1"/>
          </p:nvPr>
        </p:nvSpPr>
        <p:spPr>
          <a:xfrm>
            <a:off x="457200" y="2515985"/>
            <a:ext cx="8229600" cy="3610178"/>
          </a:xfrm>
        </p:spPr>
        <p:txBody>
          <a:bodyPr/>
          <a:lstStyle/>
          <a:p>
            <a:endParaRPr lang="en-NZ"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5731" y="199332"/>
            <a:ext cx="8229600" cy="202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Object 4"/>
          <p:cNvGraphicFramePr>
            <a:graphicFrameLocks noChangeAspect="1"/>
          </p:cNvGraphicFramePr>
          <p:nvPr>
            <p:extLst>
              <p:ext uri="{D42A27DB-BD31-4B8C-83A1-F6EECF244321}">
                <p14:modId xmlns:p14="http://schemas.microsoft.com/office/powerpoint/2010/main" val="3775794659"/>
              </p:ext>
            </p:extLst>
          </p:nvPr>
        </p:nvGraphicFramePr>
        <p:xfrm>
          <a:off x="384524" y="2687145"/>
          <a:ext cx="8640960" cy="3024336"/>
        </p:xfrm>
        <a:graphic>
          <a:graphicData uri="http://schemas.openxmlformats.org/presentationml/2006/ole">
            <mc:AlternateContent xmlns:mc="http://schemas.openxmlformats.org/markup-compatibility/2006">
              <mc:Choice xmlns:v="urn:schemas-microsoft-com:vml" Requires="v">
                <p:oleObj spid="_x0000_s3076" name="Acrobat Document" r:id="rId4" imgW="53997170" imgH="18897497" progId="AcroExch.Document.DC">
                  <p:embed/>
                </p:oleObj>
              </mc:Choice>
              <mc:Fallback>
                <p:oleObj name="Acrobat Document" r:id="rId4" imgW="53997170" imgH="18897497" progId="AcroExch.Document.DC">
                  <p:embed/>
                  <p:pic>
                    <p:nvPicPr>
                      <p:cNvPr id="4" name="Object 3"/>
                      <p:cNvPicPr/>
                      <p:nvPr/>
                    </p:nvPicPr>
                    <p:blipFill>
                      <a:blip r:embed="rId5"/>
                      <a:stretch>
                        <a:fillRect/>
                      </a:stretch>
                    </p:blipFill>
                    <p:spPr>
                      <a:xfrm>
                        <a:off x="384524" y="2687145"/>
                        <a:ext cx="8640960" cy="3024336"/>
                      </a:xfrm>
                      <a:prstGeom prst="rect">
                        <a:avLst/>
                      </a:prstGeom>
                    </p:spPr>
                  </p:pic>
                </p:oleObj>
              </mc:Fallback>
            </mc:AlternateContent>
          </a:graphicData>
        </a:graphic>
      </p:graphicFrame>
    </p:spTree>
    <p:extLst>
      <p:ext uri="{BB962C8B-B14F-4D97-AF65-F5344CB8AC3E}">
        <p14:creationId xmlns:p14="http://schemas.microsoft.com/office/powerpoint/2010/main" val="2325069362"/>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4203151"/>
          </a:xfrm>
        </p:spPr>
        <p:txBody>
          <a:bodyPr/>
          <a:lstStyle/>
          <a:p>
            <a:endParaRPr lang="en-NZ" dirty="0"/>
          </a:p>
        </p:txBody>
      </p:sp>
      <p:sp>
        <p:nvSpPr>
          <p:cNvPr id="3" name="Text Placeholder 2"/>
          <p:cNvSpPr>
            <a:spLocks noGrp="1"/>
          </p:cNvSpPr>
          <p:nvPr>
            <p:ph type="body" idx="1"/>
          </p:nvPr>
        </p:nvSpPr>
        <p:spPr>
          <a:xfrm>
            <a:off x="457200" y="4533207"/>
            <a:ext cx="8229600" cy="2205644"/>
          </a:xfrm>
        </p:spPr>
        <p:txBody>
          <a:bodyPr>
            <a:normAutofit/>
          </a:bodyPr>
          <a:lstStyle/>
          <a:p>
            <a:r>
              <a:rPr lang="en-NZ" dirty="0">
                <a:hlinkClick r:id="rId2"/>
              </a:rPr>
              <a:t>Dialogues: Exploring the Drama of Early Missionary Encounters</a:t>
            </a:r>
            <a:r>
              <a:rPr lang="en-NZ" dirty="0"/>
              <a:t>, co-convened with the Hocken Collections, 7-8 November 2014. Convenor: Tony Ballantyne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971" y="504608"/>
            <a:ext cx="4495618" cy="3635129"/>
          </a:xfrm>
          <a:prstGeom prst="rect">
            <a:avLst/>
          </a:prstGeom>
        </p:spPr>
      </p:pic>
    </p:spTree>
    <p:extLst>
      <p:ext uri="{BB962C8B-B14F-4D97-AF65-F5344CB8AC3E}">
        <p14:creationId xmlns:p14="http://schemas.microsoft.com/office/powerpoint/2010/main" val="3505083865"/>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8" y="3356992"/>
            <a:ext cx="3556395" cy="3350664"/>
          </a:xfrm>
          <a:prstGeom prst="flowChartConnector">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ular Callout 4"/>
          <p:cNvSpPr/>
          <p:nvPr/>
        </p:nvSpPr>
        <p:spPr>
          <a:xfrm>
            <a:off x="3707904" y="1988840"/>
            <a:ext cx="5184576" cy="3600400"/>
          </a:xfrm>
          <a:prstGeom prst="wedgeRoundRectCallout">
            <a:avLst>
              <a:gd name="adj1" fmla="val -65699"/>
              <a:gd name="adj2" fmla="val 2205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en-NZ" i="1" dirty="0"/>
              <a:t>“The Marsden Online Archive brings together the outstanding archival materials of </a:t>
            </a:r>
            <a:r>
              <a:rPr lang="en-NZ" i="1" dirty="0" err="1"/>
              <a:t>Hocken</a:t>
            </a:r>
            <a:r>
              <a:rPr lang="en-NZ" i="1" dirty="0"/>
              <a:t> Collections, excellent transcriptions by Gordon </a:t>
            </a:r>
            <a:r>
              <a:rPr lang="en-NZ" i="1" dirty="0" err="1"/>
              <a:t>Parsonson</a:t>
            </a:r>
            <a:r>
              <a:rPr lang="en-NZ" i="1" dirty="0"/>
              <a:t>, powerful search tools, and a range of contextualising information within a user-friendly interface. It will not only transform how researchers approach the history of cross-cultural contact in New Zealand, but will also allow teachers to immerse their students in a truly compelling and drama-filled set of sources that capture the richness and complexity of the past.”</a:t>
            </a:r>
            <a:endParaRPr lang="en-NZ" dirty="0"/>
          </a:p>
        </p:txBody>
      </p:sp>
      <p:sp>
        <p:nvSpPr>
          <p:cNvPr id="4" name="Title 1"/>
          <p:cNvSpPr>
            <a:spLocks noGrp="1"/>
          </p:cNvSpPr>
          <p:nvPr>
            <p:ph type="title"/>
          </p:nvPr>
        </p:nvSpPr>
        <p:spPr>
          <a:xfrm>
            <a:off x="802386" y="0"/>
            <a:ext cx="7543800" cy="1412776"/>
          </a:xfrm>
        </p:spPr>
        <p:txBody>
          <a:bodyPr/>
          <a:lstStyle/>
          <a:p>
            <a:pPr algn="ctr"/>
            <a:r>
              <a:rPr lang="en-NZ" dirty="0" smtClean="0">
                <a:solidFill>
                  <a:schemeClr val="bg1"/>
                </a:solidFill>
              </a:rPr>
              <a:t>Strengthening Relationships</a:t>
            </a:r>
            <a:endParaRPr lang="en-NZ" dirty="0">
              <a:solidFill>
                <a:schemeClr val="bg1"/>
              </a:solidFill>
            </a:endParaRPr>
          </a:p>
        </p:txBody>
      </p:sp>
    </p:spTree>
    <p:extLst>
      <p:ext uri="{BB962C8B-B14F-4D97-AF65-F5344CB8AC3E}">
        <p14:creationId xmlns:p14="http://schemas.microsoft.com/office/powerpoint/2010/main" val="3392679836"/>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 name="Picture 2"/>
          <p:cNvGrpSpPr/>
          <p:nvPr/>
        </p:nvGrpSpPr>
        <p:grpSpPr>
          <a:xfrm>
            <a:off x="2529144" y="857250"/>
            <a:ext cx="4085712" cy="5143500"/>
            <a:chOff x="0" y="0"/>
            <a:chExt cx="4085711" cy="5143500"/>
          </a:xfrm>
        </p:grpSpPr>
        <p:sp>
          <p:nvSpPr>
            <p:cNvPr id="136" name="Rectangle"/>
            <p:cNvSpPr/>
            <p:nvPr/>
          </p:nvSpPr>
          <p:spPr>
            <a:xfrm>
              <a:off x="0" y="0"/>
              <a:ext cx="4085712" cy="5143500"/>
            </a:xfrm>
            <a:prstGeom prst="rect">
              <a:avLst/>
            </a:prstGeom>
            <a:solidFill>
              <a:srgbClr val="FFFFFF"/>
            </a:solidFill>
            <a:ln w="12700" cap="flat">
              <a:noFill/>
              <a:miter lim="400000"/>
            </a:ln>
            <a:effectLst/>
          </p:spPr>
          <p:txBody>
            <a:bodyPr wrap="square" lIns="34289" tIns="34289" rIns="34289" bIns="34289" numCol="1" anchor="ctr">
              <a:noAutofit/>
            </a:bodyPr>
            <a:lstStyle/>
            <a:p>
              <a:pPr defTabSz="457200"/>
              <a:endParaRPr/>
            </a:p>
          </p:txBody>
        </p:sp>
        <p:pic>
          <p:nvPicPr>
            <p:cNvPr id="137" name="image2.jpeg" descr="image2.jpeg"/>
            <p:cNvPicPr>
              <a:picLocks noChangeAspect="1"/>
            </p:cNvPicPr>
            <p:nvPr/>
          </p:nvPicPr>
          <p:blipFill>
            <a:blip r:embed="rId2">
              <a:extLst/>
            </a:blip>
            <a:stretch>
              <a:fillRect/>
            </a:stretch>
          </p:blipFill>
          <p:spPr>
            <a:xfrm>
              <a:off x="0" y="0"/>
              <a:ext cx="4085712" cy="5143500"/>
            </a:xfrm>
            <a:prstGeom prst="rect">
              <a:avLst/>
            </a:prstGeom>
            <a:ln w="12700" cap="flat">
              <a:noFill/>
              <a:miter lim="400000"/>
            </a:ln>
            <a:effectLst/>
          </p:spPr>
        </p:pic>
      </p:grpSp>
      <p:sp>
        <p:nvSpPr>
          <p:cNvPr id="139" name="Roll from the mission school at Rangihoua in February 1816, and other documents from the Marsden papers.…"/>
          <p:cNvSpPr txBox="1"/>
          <p:nvPr/>
        </p:nvSpPr>
        <p:spPr>
          <a:xfrm>
            <a:off x="243043" y="6196329"/>
            <a:ext cx="8657914" cy="447041"/>
          </a:xfrm>
          <a:prstGeom prst="rect">
            <a:avLst/>
          </a:prstGeom>
          <a:solidFill>
            <a:srgbClr val="000000"/>
          </a:solidFill>
          <a:ln w="12700">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45719" rIns="45719">
            <a:spAutoFit/>
          </a:bodyPr>
          <a:lstStyle/>
          <a:p>
            <a:pPr algn="ctr">
              <a:defRPr sz="1200">
                <a:solidFill>
                  <a:srgbClr val="FFFFFF"/>
                </a:solidFill>
              </a:defRPr>
            </a:pPr>
            <a:r>
              <a:t>Roll from the mission school at Rangihoua in February 1816, and other documents from the Marsden papers. </a:t>
            </a:r>
          </a:p>
          <a:p>
            <a:pPr algn="ctr">
              <a:defRPr sz="1200">
                <a:solidFill>
                  <a:srgbClr val="FFFFFF"/>
                </a:solidFill>
              </a:defRPr>
            </a:pPr>
            <a:r>
              <a:t>Hocken Collections Te Uare Tāoka o Hakena ARC-0001</a:t>
            </a:r>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395c1439-0394-47da-acbc-a560dd2d7945" descr="cid:B4BB2DE3-DB35-498B-B654-45EFA2BDB564@lan"/>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36510" y="764704"/>
            <a:ext cx="10657182" cy="5328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sp>
        <p:nvSpPr>
          <p:cNvPr id="5" name="Rectangle 4"/>
          <p:cNvSpPr>
            <a:spLocks noChangeArrowheads="1"/>
          </p:cNvSpPr>
          <p:nvPr/>
        </p:nvSpPr>
        <p:spPr bwMode="auto">
          <a:xfrm>
            <a:off x="8934" y="6309320"/>
            <a:ext cx="896599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NZ" altLang="en-US" sz="1400" b="0" i="0" u="none" strike="noStrike" cap="none" normalizeH="0" baseline="0" dirty="0" smtClean="0">
                <a:ln>
                  <a:noFill/>
                </a:ln>
                <a:solidFill>
                  <a:schemeClr val="tx1"/>
                </a:solidFill>
                <a:effectLst/>
                <a:latin typeface="Georgia" panose="02040502050405020303" pitchFamily="18" charset="0"/>
                <a:ea typeface="Times New Roman" pitchFamily="18" charset="0"/>
                <a:cs typeface="Times New Roman" pitchFamily="18" charset="0"/>
              </a:rPr>
              <a:t>Samuel Marsden's First Word Cloud, 'Marsden’s Account of his First Voyage to New Zealand, 20 June 1815, MS 55/4'</a:t>
            </a:r>
            <a:endParaRPr kumimoji="0" lang="en-NZ" altLang="en-US" sz="1400" b="0" i="0" u="none" strike="noStrike" cap="none" normalizeH="0" baseline="0" dirty="0" smtClean="0">
              <a:ln>
                <a:noFill/>
              </a:ln>
              <a:solidFill>
                <a:schemeClr val="tx1"/>
              </a:solidFill>
              <a:effectLst/>
              <a:latin typeface="Georgia" panose="02040502050405020303"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NZ" altLang="en-US" sz="1400" b="0" i="0" u="none" strike="noStrike" cap="none" normalizeH="0" baseline="0" dirty="0" smtClean="0">
              <a:ln>
                <a:noFill/>
              </a:ln>
              <a:solidFill>
                <a:schemeClr val="tx1"/>
              </a:solidFill>
              <a:effectLst/>
              <a:latin typeface="Georgia" panose="02040502050405020303" pitchFamily="18" charset="0"/>
              <a:cs typeface="Arial" pitchFamily="34" charset="0"/>
            </a:endParaRPr>
          </a:p>
        </p:txBody>
      </p:sp>
    </p:spTree>
    <p:extLst>
      <p:ext uri="{BB962C8B-B14F-4D97-AF65-F5344CB8AC3E}">
        <p14:creationId xmlns:p14="http://schemas.microsoft.com/office/powerpoint/2010/main" val="1644694605"/>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NZ" dirty="0" smtClean="0"/>
              <a:t>National News Coverage</a:t>
            </a:r>
            <a:endParaRPr lang="en-NZ" dirty="0"/>
          </a:p>
        </p:txBody>
      </p:sp>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113" y="1405864"/>
            <a:ext cx="9185828" cy="51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8054" y="6519446"/>
            <a:ext cx="9135887" cy="307777"/>
          </a:xfrm>
          <a:prstGeom prst="rect">
            <a:avLst/>
          </a:prstGeom>
        </p:spPr>
        <p:txBody>
          <a:bodyPr wrap="square">
            <a:spAutoFit/>
          </a:bodyPr>
          <a:lstStyle/>
          <a:p>
            <a:pPr algn="ctr"/>
            <a:r>
              <a:rPr lang="en-NZ" sz="1400" dirty="0">
                <a:latin typeface="Georgia" panose="02040502050405020303" pitchFamily="18" charset="0"/>
                <a:hlinkClick r:id="rId4"/>
              </a:rPr>
              <a:t>http://</a:t>
            </a:r>
            <a:r>
              <a:rPr lang="en-NZ" sz="1400" dirty="0" smtClean="0">
                <a:latin typeface="Georgia" panose="02040502050405020303" pitchFamily="18" charset="0"/>
                <a:hlinkClick r:id="rId4"/>
              </a:rPr>
              <a:t>tvnz.co.nz/national-news/hocken-library-launches-online-archive-video-6126785</a:t>
            </a:r>
            <a:r>
              <a:rPr lang="en-NZ" sz="1400" dirty="0" smtClean="0">
                <a:latin typeface="Georgia" panose="02040502050405020303" pitchFamily="18" charset="0"/>
              </a:rPr>
              <a:t> </a:t>
            </a:r>
            <a:endParaRPr lang="en-NZ" sz="1400" dirty="0">
              <a:latin typeface="Georgia" panose="02040502050405020303" pitchFamily="18" charset="0"/>
            </a:endParaRPr>
          </a:p>
        </p:txBody>
      </p:sp>
    </p:spTree>
    <p:extLst>
      <p:ext uri="{BB962C8B-B14F-4D97-AF65-F5344CB8AC3E}">
        <p14:creationId xmlns:p14="http://schemas.microsoft.com/office/powerpoint/2010/main" val="1166772352"/>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0728"/>
          </a:xfrm>
          <a:solidFill>
            <a:schemeClr val="bg1"/>
          </a:solidFill>
        </p:spPr>
        <p:txBody>
          <a:bodyPr>
            <a:normAutofit/>
          </a:bodyPr>
          <a:lstStyle/>
          <a:p>
            <a:r>
              <a:rPr lang="en-NZ" dirty="0" smtClean="0"/>
              <a:t>Audience Location (Country)</a:t>
            </a:r>
            <a:endParaRPr lang="en-NZ"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764704"/>
            <a:ext cx="7182115"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3255852"/>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Picture 2" descr="Picture 2"/>
          <p:cNvPicPr>
            <a:picLocks noChangeAspect="1"/>
          </p:cNvPicPr>
          <p:nvPr/>
        </p:nvPicPr>
        <p:blipFill>
          <a:blip r:embed="rId3">
            <a:extLst/>
          </a:blip>
          <a:stretch>
            <a:fillRect/>
          </a:stretch>
        </p:blipFill>
        <p:spPr>
          <a:xfrm>
            <a:off x="1331640" y="953835"/>
            <a:ext cx="5757784" cy="540060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Picture 2" descr="Picture 2"/>
          <p:cNvPicPr>
            <a:picLocks noChangeAspect="1"/>
          </p:cNvPicPr>
          <p:nvPr/>
        </p:nvPicPr>
        <p:blipFill>
          <a:blip r:embed="rId2">
            <a:extLst/>
          </a:blip>
          <a:stretch>
            <a:fillRect/>
          </a:stretch>
        </p:blipFill>
        <p:spPr>
          <a:xfrm>
            <a:off x="323527" y="548679"/>
            <a:ext cx="8373091" cy="489654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4" name="Picture 2" descr="Picture 2"/>
          <p:cNvPicPr>
            <a:picLocks noChangeAspect="1"/>
          </p:cNvPicPr>
          <p:nvPr/>
        </p:nvPicPr>
        <p:blipFill>
          <a:blip r:embed="rId2">
            <a:extLst/>
          </a:blip>
          <a:stretch>
            <a:fillRect/>
          </a:stretch>
        </p:blipFill>
        <p:spPr>
          <a:xfrm>
            <a:off x="50903" y="133004"/>
            <a:ext cx="2397176" cy="3350596"/>
          </a:xfrm>
          <a:prstGeom prst="rect">
            <a:avLst/>
          </a:prstGeom>
          <a:ln w="12700">
            <a:miter lim="400000"/>
          </a:ln>
        </p:spPr>
      </p:pic>
      <p:pic>
        <p:nvPicPr>
          <p:cNvPr id="305" name="Picture 3" descr="Picture 3"/>
          <p:cNvPicPr>
            <a:picLocks noChangeAspect="1"/>
          </p:cNvPicPr>
          <p:nvPr/>
        </p:nvPicPr>
        <p:blipFill>
          <a:blip r:embed="rId3">
            <a:extLst/>
          </a:blip>
          <a:stretch>
            <a:fillRect/>
          </a:stretch>
        </p:blipFill>
        <p:spPr>
          <a:xfrm>
            <a:off x="6151417" y="239179"/>
            <a:ext cx="2720401" cy="3678885"/>
          </a:xfrm>
          <a:prstGeom prst="rect">
            <a:avLst/>
          </a:prstGeom>
          <a:ln w="12700">
            <a:miter lim="400000"/>
          </a:ln>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2642" r="32351" b="9397"/>
          <a:stretch/>
        </p:blipFill>
        <p:spPr>
          <a:xfrm>
            <a:off x="2862025" y="1313238"/>
            <a:ext cx="3050390" cy="4605424"/>
          </a:xfrm>
          <a:prstGeom prst="rect">
            <a:avLst/>
          </a:prstGeom>
        </p:spPr>
      </p:pic>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6" descr="Picture 6"/>
          <p:cNvPicPr>
            <a:picLocks noChangeAspect="1"/>
          </p:cNvPicPr>
          <p:nvPr/>
        </p:nvPicPr>
        <p:blipFill>
          <a:blip r:embed="rId2">
            <a:extLst/>
          </a:blip>
          <a:stretch>
            <a:fillRect/>
          </a:stretch>
        </p:blipFill>
        <p:spPr>
          <a:xfrm>
            <a:off x="644130" y="2046033"/>
            <a:ext cx="2275071" cy="3024336"/>
          </a:xfrm>
          <a:prstGeom prst="rect">
            <a:avLst/>
          </a:prstGeom>
          <a:ln w="12700">
            <a:miter lim="400000"/>
          </a:ln>
        </p:spPr>
      </p:pic>
      <p:pic>
        <p:nvPicPr>
          <p:cNvPr id="148" name="Picture 2" descr="Picture 2"/>
          <p:cNvPicPr>
            <a:picLocks noChangeAspect="1"/>
          </p:cNvPicPr>
          <p:nvPr/>
        </p:nvPicPr>
        <p:blipFill>
          <a:blip r:embed="rId3">
            <a:extLst/>
          </a:blip>
          <a:stretch>
            <a:fillRect/>
          </a:stretch>
        </p:blipFill>
        <p:spPr>
          <a:xfrm>
            <a:off x="3275855" y="1340767"/>
            <a:ext cx="2994021" cy="1124713"/>
          </a:xfrm>
          <a:prstGeom prst="rect">
            <a:avLst/>
          </a:prstGeom>
          <a:ln w="12700">
            <a:miter lim="400000"/>
          </a:ln>
        </p:spPr>
      </p:pic>
      <p:pic>
        <p:nvPicPr>
          <p:cNvPr id="149" name="Picture 4" descr="Picture 4"/>
          <p:cNvPicPr>
            <a:picLocks noChangeAspect="1"/>
          </p:cNvPicPr>
          <p:nvPr/>
        </p:nvPicPr>
        <p:blipFill>
          <a:blip r:embed="rId4">
            <a:extLst/>
          </a:blip>
          <a:stretch>
            <a:fillRect/>
          </a:stretch>
        </p:blipFill>
        <p:spPr>
          <a:xfrm>
            <a:off x="3434422" y="4437112"/>
            <a:ext cx="2481575" cy="1137314"/>
          </a:xfrm>
          <a:prstGeom prst="rect">
            <a:avLst/>
          </a:prstGeom>
          <a:ln w="12700">
            <a:miter lim="400000"/>
          </a:ln>
        </p:spPr>
      </p:pic>
      <p:pic>
        <p:nvPicPr>
          <p:cNvPr id="150" name="Picture 6" descr="Picture 6"/>
          <p:cNvPicPr>
            <a:picLocks noChangeAspect="1"/>
          </p:cNvPicPr>
          <p:nvPr/>
        </p:nvPicPr>
        <p:blipFill>
          <a:blip r:embed="rId5">
            <a:extLst/>
          </a:blip>
          <a:stretch>
            <a:fillRect/>
          </a:stretch>
        </p:blipFill>
        <p:spPr>
          <a:xfrm>
            <a:off x="6487019" y="2334065"/>
            <a:ext cx="2259318" cy="2736304"/>
          </a:xfrm>
          <a:prstGeom prst="rect">
            <a:avLst/>
          </a:prstGeom>
          <a:ln w="12700">
            <a:miter lim="400000"/>
          </a:ln>
        </p:spPr>
      </p:pic>
    </p:spTree>
    <p:extLst>
      <p:ext uri="{BB962C8B-B14F-4D97-AF65-F5344CB8AC3E}">
        <p14:creationId xmlns:p14="http://schemas.microsoft.com/office/powerpoint/2010/main" val="1299544227"/>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icture 2" descr="Picture 2"/>
          <p:cNvPicPr>
            <a:picLocks noChangeAspect="1"/>
          </p:cNvPicPr>
          <p:nvPr/>
        </p:nvPicPr>
        <p:blipFill>
          <a:blip r:embed="rId2">
            <a:extLst/>
          </a:blip>
          <a:stretch>
            <a:fillRect/>
          </a:stretch>
        </p:blipFill>
        <p:spPr>
          <a:xfrm>
            <a:off x="683568" y="1844824"/>
            <a:ext cx="7360695" cy="2232249"/>
          </a:xfrm>
          <a:prstGeom prst="rect">
            <a:avLst/>
          </a:prstGeom>
          <a:ln w="12700">
            <a:miter lim="400000"/>
          </a:ln>
        </p:spPr>
      </p:pic>
      <p:sp>
        <p:nvSpPr>
          <p:cNvPr id="308" name="Rectangle 1"/>
          <p:cNvSpPr txBox="1"/>
          <p:nvPr/>
        </p:nvSpPr>
        <p:spPr>
          <a:xfrm>
            <a:off x="1187624" y="4509120"/>
            <a:ext cx="6696744" cy="5539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3000" b="1"/>
            </a:pPr>
            <a:r>
              <a:rPr u="sng" dirty="0" smtClean="0">
                <a:solidFill>
                  <a:srgbClr val="0000FF"/>
                </a:solidFill>
                <a:uFill>
                  <a:solidFill>
                    <a:srgbClr val="0000FF"/>
                  </a:solidFill>
                </a:uFill>
                <a:hlinkClick r:id="rId3"/>
              </a:rPr>
              <a:t>http</a:t>
            </a:r>
            <a:r>
              <a:rPr lang="en-NZ" u="sng" dirty="0" smtClean="0">
                <a:solidFill>
                  <a:srgbClr val="0000FF"/>
                </a:solidFill>
                <a:uFill>
                  <a:solidFill>
                    <a:srgbClr val="0000FF"/>
                  </a:solidFill>
                </a:uFill>
                <a:hlinkClick r:id="rId3"/>
              </a:rPr>
              <a:t>s</a:t>
            </a:r>
            <a:r>
              <a:rPr u="sng" dirty="0" smtClean="0">
                <a:solidFill>
                  <a:srgbClr val="0000FF"/>
                </a:solidFill>
                <a:uFill>
                  <a:solidFill>
                    <a:srgbClr val="0000FF"/>
                  </a:solidFill>
                </a:uFill>
                <a:hlinkClick r:id="rId3"/>
              </a:rPr>
              <a:t>://</a:t>
            </a:r>
            <a:r>
              <a:rPr u="sng" dirty="0">
                <a:solidFill>
                  <a:srgbClr val="0000FF"/>
                </a:solidFill>
                <a:uFill>
                  <a:solidFill>
                    <a:srgbClr val="0000FF"/>
                  </a:solidFill>
                </a:uFill>
                <a:hlinkClick r:id="rId3"/>
              </a:rPr>
              <a:t>marsdenarchive.otago.ac.nz/</a:t>
            </a:r>
            <a:r>
              <a:rPr dirty="0"/>
              <a:t> </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2" descr="Picture 2"/>
          <p:cNvPicPr>
            <a:picLocks noChangeAspect="1"/>
          </p:cNvPicPr>
          <p:nvPr/>
        </p:nvPicPr>
        <p:blipFill>
          <a:blip r:embed="rId2">
            <a:extLst/>
          </a:blip>
          <a:stretch>
            <a:fillRect/>
          </a:stretch>
        </p:blipFill>
        <p:spPr>
          <a:xfrm>
            <a:off x="683568" y="1844824"/>
            <a:ext cx="7360695" cy="2232249"/>
          </a:xfrm>
          <a:prstGeom prst="rect">
            <a:avLst/>
          </a:prstGeom>
          <a:ln w="12700">
            <a:miter lim="400000"/>
          </a:ln>
        </p:spPr>
      </p:pic>
      <p:sp>
        <p:nvSpPr>
          <p:cNvPr id="131" name="Rectangle 1"/>
          <p:cNvSpPr txBox="1"/>
          <p:nvPr/>
        </p:nvSpPr>
        <p:spPr>
          <a:xfrm>
            <a:off x="1187624" y="4509120"/>
            <a:ext cx="6696744" cy="5539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3000" b="1"/>
            </a:pPr>
            <a:r>
              <a:rPr u="sng" dirty="0" smtClean="0">
                <a:solidFill>
                  <a:srgbClr val="0000FF"/>
                </a:solidFill>
                <a:uFill>
                  <a:solidFill>
                    <a:srgbClr val="0000FF"/>
                  </a:solidFill>
                </a:uFill>
                <a:hlinkClick r:id="rId3"/>
              </a:rPr>
              <a:t>http</a:t>
            </a:r>
            <a:r>
              <a:rPr lang="en-NZ" u="sng" dirty="0" smtClean="0">
                <a:solidFill>
                  <a:srgbClr val="0000FF"/>
                </a:solidFill>
                <a:uFill>
                  <a:solidFill>
                    <a:srgbClr val="0000FF"/>
                  </a:solidFill>
                </a:uFill>
                <a:hlinkClick r:id="rId3"/>
              </a:rPr>
              <a:t>s</a:t>
            </a:r>
            <a:r>
              <a:rPr u="sng" dirty="0" smtClean="0">
                <a:solidFill>
                  <a:srgbClr val="0000FF"/>
                </a:solidFill>
                <a:uFill>
                  <a:solidFill>
                    <a:srgbClr val="0000FF"/>
                  </a:solidFill>
                </a:uFill>
                <a:hlinkClick r:id="rId3"/>
              </a:rPr>
              <a:t>://</a:t>
            </a:r>
            <a:r>
              <a:rPr u="sng" dirty="0">
                <a:solidFill>
                  <a:srgbClr val="0000FF"/>
                </a:solidFill>
                <a:uFill>
                  <a:solidFill>
                    <a:srgbClr val="0000FF"/>
                  </a:solidFill>
                </a:uFill>
                <a:hlinkClick r:id="rId3"/>
              </a:rPr>
              <a:t>marsdenarchive.otago.ac.nz/</a:t>
            </a:r>
            <a:r>
              <a:rPr dirty="0"/>
              <a:t> </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p:nvPr/>
        </p:nvPicPr>
        <p:blipFill rotWithShape="1">
          <a:blip r:embed="rId2"/>
          <a:srcRect l="30246" t="13462" r="20729"/>
          <a:stretch/>
        </p:blipFill>
        <p:spPr bwMode="auto">
          <a:xfrm>
            <a:off x="1551709" y="437805"/>
            <a:ext cx="5691447" cy="63730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4889119"/>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p:nvPr/>
        </p:nvPicPr>
        <p:blipFill rotWithShape="1">
          <a:blip r:embed="rId2"/>
          <a:srcRect t="14708" b="4146"/>
          <a:stretch/>
        </p:blipFill>
        <p:spPr bwMode="auto">
          <a:xfrm>
            <a:off x="1202575" y="903316"/>
            <a:ext cx="7315200" cy="4771506"/>
          </a:xfrm>
          <a:prstGeom prst="rect">
            <a:avLst/>
          </a:prstGeom>
          <a:ln>
            <a:noFill/>
          </a:ln>
          <a:extLst>
            <a:ext uri="{53640926-AAD7-44D8-BBD7-CCE9431645EC}">
              <a14:shadowObscured xmlns:a14="http://schemas.microsoft.com/office/drawing/2010/main"/>
            </a:ext>
          </a:extLst>
        </p:spPr>
      </p:pic>
      <p:sp>
        <p:nvSpPr>
          <p:cNvPr id="3" name="Left Arrow 2"/>
          <p:cNvSpPr/>
          <p:nvPr/>
        </p:nvSpPr>
        <p:spPr>
          <a:xfrm>
            <a:off x="4860175" y="3862647"/>
            <a:ext cx="978408" cy="484632"/>
          </a:xfrm>
          <a:prstGeom prst="leftArrow">
            <a:avLst/>
          </a:prstGeom>
          <a:solidFill>
            <a:srgbClr val="FF000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NZ"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075824388"/>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p:nvPr/>
        </p:nvPicPr>
        <p:blipFill rotWithShape="1">
          <a:blip r:embed="rId2"/>
          <a:srcRect t="9723"/>
          <a:stretch/>
        </p:blipFill>
        <p:spPr bwMode="auto">
          <a:xfrm>
            <a:off x="1064030" y="609601"/>
            <a:ext cx="7010400" cy="5586152"/>
          </a:xfrm>
          <a:prstGeom prst="rect">
            <a:avLst/>
          </a:prstGeom>
          <a:ln>
            <a:noFill/>
          </a:ln>
          <a:extLst>
            <a:ext uri="{53640926-AAD7-44D8-BBD7-CCE9431645EC}">
              <a14:shadowObscured xmlns:a14="http://schemas.microsoft.com/office/drawing/2010/main"/>
            </a:ext>
          </a:extLst>
        </p:spPr>
      </p:pic>
      <p:sp>
        <p:nvSpPr>
          <p:cNvPr id="3" name="Up Arrow 2"/>
          <p:cNvSpPr/>
          <p:nvPr/>
        </p:nvSpPr>
        <p:spPr>
          <a:xfrm>
            <a:off x="5591695" y="3674225"/>
            <a:ext cx="45719" cy="45719"/>
          </a:xfrm>
          <a:prstGeom prst="up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NZ" sz="1800" b="0" i="0" u="none" strike="noStrike" cap="none" spc="0" normalizeH="0" baseline="0">
              <a:ln>
                <a:noFill/>
              </a:ln>
              <a:solidFill>
                <a:srgbClr val="000000"/>
              </a:solidFill>
              <a:effectLst/>
              <a:uFillTx/>
              <a:latin typeface="+mj-lt"/>
              <a:ea typeface="+mj-ea"/>
              <a:cs typeface="+mj-cs"/>
              <a:sym typeface="Calibri"/>
            </a:endParaRPr>
          </a:p>
        </p:txBody>
      </p:sp>
      <p:sp>
        <p:nvSpPr>
          <p:cNvPr id="4" name="Up Arrow 3"/>
          <p:cNvSpPr/>
          <p:nvPr/>
        </p:nvSpPr>
        <p:spPr>
          <a:xfrm>
            <a:off x="5447607" y="3230740"/>
            <a:ext cx="484632" cy="978408"/>
          </a:xfrm>
          <a:prstGeom prst="upArrow">
            <a:avLst/>
          </a:prstGeom>
          <a:solidFill>
            <a:srgbClr val="FF000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NZ"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422371037"/>
      </p:ext>
    </p:extLst>
  </p:cSld>
  <p:clrMapOvr>
    <a:masterClrMapping/>
  </p:clrMapOvr>
  <p:transition spd="med"/>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691</TotalTime>
  <Words>1886</Words>
  <Application>Microsoft Office PowerPoint</Application>
  <PresentationFormat>On-screen Show (4:3)</PresentationFormat>
  <Paragraphs>164</Paragraphs>
  <Slides>57</Slides>
  <Notes>16</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57</vt:i4>
      </vt:variant>
    </vt:vector>
  </HeadingPairs>
  <TitlesOfParts>
    <vt:vector size="69" baseType="lpstr">
      <vt:lpstr>Arial</vt:lpstr>
      <vt:lpstr>Calibri</vt:lpstr>
      <vt:lpstr>Calibri Light</vt:lpstr>
      <vt:lpstr>Georgia</vt:lpstr>
      <vt:lpstr>Helvetica</vt:lpstr>
      <vt:lpstr>Impact</vt:lpstr>
      <vt:lpstr>Palatino Linotype</vt:lpstr>
      <vt:lpstr>Times New Roman</vt:lpstr>
      <vt:lpstr>Wingdings</vt:lpstr>
      <vt:lpstr>Office Theme</vt:lpstr>
      <vt:lpstr>Elemental</vt:lpstr>
      <vt:lpstr>Adobe Acrobat Document</vt:lpstr>
      <vt:lpstr>PowerPoint Presentation</vt:lpstr>
      <vt:lpstr>PowerPoint Presentation</vt:lpstr>
      <vt:lpstr>Twitter versed?</vt:lpstr>
      <vt:lpstr>Rev. Samuel Marsden, James Fitler, n.d. Hocken Collections Te Uare Tāoka o Hakena acc: 23, 602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Recognizing Samuel Marsden The Significance of Marsden’s accounts for New Zealanders</vt:lpstr>
      <vt:lpstr>Gordon Parsonson Has generously made his transcripts available</vt:lpstr>
      <vt:lpstr>Digitising the Manuscripts Capturing, Rotating, Cropping 3,728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Strengthening Relationships</vt:lpstr>
      <vt:lpstr>PowerPoint Presentation</vt:lpstr>
      <vt:lpstr>National News Coverage</vt:lpstr>
      <vt:lpstr>Audience Location (Country)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 Dell</dc:creator>
  <cp:lastModifiedBy>Sharon Dell</cp:lastModifiedBy>
  <cp:revision>24</cp:revision>
  <dcterms:modified xsi:type="dcterms:W3CDTF">2018-09-14T07:46:49Z</dcterms:modified>
</cp:coreProperties>
</file>