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8" r:id="rId1"/>
  </p:sldMasterIdLst>
  <p:notesMasterIdLst>
    <p:notesMasterId r:id="rId23"/>
  </p:notesMasterIdLst>
  <p:sldIdLst>
    <p:sldId id="315" r:id="rId2"/>
    <p:sldId id="308" r:id="rId3"/>
    <p:sldId id="321" r:id="rId4"/>
    <p:sldId id="322" r:id="rId5"/>
    <p:sldId id="309" r:id="rId6"/>
    <p:sldId id="310" r:id="rId7"/>
    <p:sldId id="323" r:id="rId8"/>
    <p:sldId id="328" r:id="rId9"/>
    <p:sldId id="324" r:id="rId10"/>
    <p:sldId id="300" r:id="rId11"/>
    <p:sldId id="326" r:id="rId12"/>
    <p:sldId id="299" r:id="rId13"/>
    <p:sldId id="298" r:id="rId14"/>
    <p:sldId id="329" r:id="rId15"/>
    <p:sldId id="319" r:id="rId16"/>
    <p:sldId id="318" r:id="rId17"/>
    <p:sldId id="296" r:id="rId18"/>
    <p:sldId id="330" r:id="rId19"/>
    <p:sldId id="331" r:id="rId20"/>
    <p:sldId id="332" r:id="rId21"/>
    <p:sldId id="317" r:id="rId22"/>
  </p:sldIdLst>
  <p:sldSz cx="9144000" cy="6858000" type="screen4x3"/>
  <p:notesSz cx="6858000" cy="9144000"/>
  <p:embeddedFontLs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Calisto MT" pitchFamily="18" charset="0"/>
      <p:regular r:id="rId28"/>
      <p:bold r:id="rId29"/>
      <p:italic r:id="rId30"/>
      <p:boldItalic r:id="rId31"/>
    </p:embeddedFont>
    <p:embeddedFont>
      <p:font typeface="Agfa Rotis Semi Serif"/>
      <p:regular r:id="rId32"/>
      <p:bold r:id="rId33"/>
    </p:embeddedFont>
    <p:embeddedFont>
      <p:font typeface="Garamond" pitchFamily="18" charset="0"/>
      <p:regular r:id="rId34"/>
      <p:bold r:id="rId35"/>
      <p: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FEB80A"/>
    <a:srgbClr val="C5C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275" autoAdjust="0"/>
  </p:normalViewPr>
  <p:slideViewPr>
    <p:cSldViewPr>
      <p:cViewPr>
        <p:scale>
          <a:sx n="70" d="100"/>
          <a:sy n="70" d="100"/>
        </p:scale>
        <p:origin x="-61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475F-898D-43F4-87A0-74AB5743A3E6}" type="datetimeFigureOut">
              <a:rPr lang="en-US" smtClean="0"/>
              <a:pPr/>
              <a:t>10/20/2010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4F7D-D76D-457B-A1C8-483108366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9AF37-C4E3-49A5-A605-E75E5462E08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Template changed</a:t>
            </a:r>
            <a:r>
              <a:rPr lang="en-US" baseline="0" dirty="0" smtClean="0"/>
              <a:t> to UCSD Libraries’ PPT template except for screenshots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consolidate the “What Others Have</a:t>
            </a:r>
            <a:r>
              <a:rPr lang="en-US" baseline="0" dirty="0" smtClean="0"/>
              <a:t> Done” slides into 1, or 2 at most.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Done.  I’ve consolidated the information into two slides and included two quickie screenshots for illustration.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</a:t>
            </a:r>
            <a:r>
              <a:rPr lang="en-US" baseline="0" dirty="0" smtClean="0"/>
              <a:t> title of this slide deliberately different from </a:t>
            </a:r>
            <a:r>
              <a:rPr lang="en-US" baseline="0" smtClean="0"/>
              <a:t>that of slide 14?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9AF37-C4E3-49A5-A605-E75E5462E08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consolidate the “What Others Have</a:t>
            </a:r>
            <a:r>
              <a:rPr lang="en-US" baseline="0" dirty="0" smtClean="0"/>
              <a:t> Done” slides into 1, or 2 at most.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Done.  I’ve consolidated the information into two slides and included two quickie screenshots for illustration.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consolidate the “What Others Have</a:t>
            </a:r>
            <a:r>
              <a:rPr lang="en-US" baseline="0" dirty="0" smtClean="0"/>
              <a:t> Done” slides into 1, or 2 at most.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Done.  I’ve consolidated the information into two slides and included two quickie screenshots for illustration.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consolidate the “What Others Have</a:t>
            </a:r>
            <a:r>
              <a:rPr lang="en-US" baseline="0" dirty="0" smtClean="0"/>
              <a:t> Done” slides into 1, or 2 at most.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Done.  I’ve consolidated the information into two slides and included two quickie screenshots for illustration.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4F7D-D76D-457B-A1C8-4831083664A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10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7772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10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5" name="Picture 14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10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19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11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" name="Picture 13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884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38200"/>
            <a:ext cx="4040188" cy="7129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40401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838200"/>
            <a:ext cx="4041775" cy="7129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1600200"/>
            <a:ext cx="40417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" name="Picture 9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9" name="Picture 8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11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008313" cy="10523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762000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924051"/>
            <a:ext cx="3008313" cy="4248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" y="-1"/>
            <a:ext cx="9144002" cy="6858001"/>
            <a:chOff x="-2" y="-1"/>
            <a:chExt cx="9144002" cy="685800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8FC3E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-2" y="0"/>
              <a:ext cx="500065" cy="6858000"/>
            </a:xfrm>
            <a:prstGeom prst="rect">
              <a:avLst/>
            </a:prstGeom>
            <a:solidFill>
              <a:srgbClr val="3A6E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flipH="1">
              <a:off x="497681" y="-1"/>
              <a:ext cx="45719" cy="6858000"/>
            </a:xfrm>
            <a:prstGeom prst="rect">
              <a:avLst/>
            </a:prstGeom>
            <a:solidFill>
              <a:srgbClr val="569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2" name="Picture 11" descr="Vertical Libraries Logo - Final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2070360" y="3151191"/>
              <a:ext cx="4642113" cy="451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5262"/>
            <a:ext cx="7772400" cy="566738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6563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:: BECS ::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PRDLA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AE03BD-5350-415C-8783-61C517C98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.ucsd.edu/sdta_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cweb2.loc.gov/ammem/snhtml/snhom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cweb2.loc.gov/ammem/snhtml/sn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b.usm.edu/~spcol/crda/oh/adicke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cweb2.loc.gov/ammem/snhtml/snhom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gital.library.unlv.edu/ntsohp/" TargetMode="External"/><Relationship Id="rId4" Type="http://schemas.openxmlformats.org/officeDocument/2006/relationships/hyperlink" Target="http://www.lib.usm.edu/~spcol/crda/oh/adick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04800" y="381000"/>
            <a:ext cx="8534399" cy="6248400"/>
            <a:chOff x="304800" y="304800"/>
            <a:chExt cx="8534399" cy="6248400"/>
          </a:xfrm>
        </p:grpSpPr>
        <p:pic>
          <p:nvPicPr>
            <p:cNvPr id="2050" name="Picture 12" descr="LibrarySunset-duo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40000"/>
            </a:blip>
            <a:srcRect l="27286" t="15152" b="16667"/>
            <a:stretch>
              <a:fillRect/>
            </a:stretch>
          </p:blipFill>
          <p:spPr bwMode="auto">
            <a:xfrm>
              <a:off x="304800" y="304800"/>
              <a:ext cx="8534399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96900" dist="50800" dir="5400000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" name="Picture 8" descr="Horizontal Libraries Logo - Fin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" y="609600"/>
              <a:ext cx="3176020" cy="254736"/>
            </a:xfrm>
            <a:prstGeom prst="rect">
              <a:avLst/>
            </a:prstGeom>
          </p:spPr>
        </p:pic>
      </p:grp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990600" y="3733800"/>
            <a:ext cx="906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cap="small" dirty="0" smtClean="0">
                <a:solidFill>
                  <a:schemeClr val="bg1"/>
                </a:solidFill>
                <a:latin typeface="Cambria" pitchFamily="18" charset="0"/>
              </a:rPr>
              <a:t>The San Diego Technology Archive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4648200"/>
            <a:ext cx="64389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Brian E. C. Schottlaender</a:t>
            </a:r>
          </a:p>
          <a:p>
            <a:pPr algn="ctr">
              <a:lnSpc>
                <a:spcPct val="80000"/>
              </a:lnSpc>
            </a:pPr>
            <a:r>
              <a:rPr lang="en-US" sz="1200" b="1" i="1" dirty="0" smtClean="0">
                <a:solidFill>
                  <a:schemeClr val="bg1"/>
                </a:solidFill>
                <a:latin typeface="Cambria" pitchFamily="18" charset="0"/>
              </a:rPr>
              <a:t>The Audrey Geisel University Librarian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University of California, San Diego</a:t>
            </a:r>
          </a:p>
          <a:p>
            <a:pPr algn="ctr">
              <a:lnSpc>
                <a:spcPct val="80000"/>
              </a:lnSpc>
            </a:pPr>
            <a:endParaRPr lang="en-US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</a:pPr>
            <a:endParaRPr lang="en-US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PRDLA 2010 Conference</a:t>
            </a:r>
          </a:p>
          <a:p>
            <a:pPr algn="ctr">
              <a:lnSpc>
                <a:spcPct val="800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Cambria" pitchFamily="18" charset="0"/>
              </a:rPr>
              <a:t>Fudan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 University, Shanghai</a:t>
            </a:r>
            <a:endParaRPr lang="en-US" sz="1100" i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87020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The Evolution of Online Oral Histories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914400"/>
            <a:ext cx="800100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sto MT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To: The San Diego Technology Archive</a:t>
            </a:r>
            <a:endParaRPr lang="en-US" sz="2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2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Oral histories reviewed by domain experts for keyword extraction and junction points with other histories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Audio synchronized with transcript, keywords, timeline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Interactive and linked timeline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Integrated links to Web resources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Corporate genealogy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 Advanced search capabilities</a:t>
            </a:r>
          </a:p>
          <a:p>
            <a:pPr lvl="2" indent="-457200" algn="ctr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hlinkClick r:id="rId3"/>
              </a:rPr>
              <a:t>http://libraries.ucsd.edu/sdta_2/</a:t>
            </a:r>
            <a:endParaRPr lang="en-US" sz="2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2" indent="-457200">
              <a:spcBef>
                <a:spcPts val="600"/>
              </a:spcBef>
              <a:spcAft>
                <a:spcPts val="600"/>
              </a:spcAft>
            </a:pPr>
            <a:endParaRPr lang="en-US" sz="2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Oral History Player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Audio can be started at any point in the history</a:t>
            </a:r>
          </a:p>
          <a:p>
            <a:pPr lvl="1" indent="-457200"/>
            <a:r>
              <a:rPr lang="en-US" sz="2400" b="1" dirty="0" smtClean="0">
                <a:latin typeface="Cambria" pitchFamily="18" charset="0"/>
              </a:rPr>
              <a:t>	(e.g., 18 minutes and 32 seconds into Dr. Jones’ history)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Mini-biography of speaker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Key </a:t>
            </a:r>
            <a:r>
              <a:rPr lang="en-US" sz="2400" b="1" dirty="0" smtClean="0">
                <a:latin typeface="Cambria" pitchFamily="18" charset="0"/>
              </a:rPr>
              <a:t>facts </a:t>
            </a:r>
            <a:r>
              <a:rPr lang="en-US" sz="2400" b="1" dirty="0" smtClean="0">
                <a:latin typeface="Cambria" pitchFamily="18" charset="0"/>
              </a:rPr>
              <a:t>(“milestones”) are </a:t>
            </a:r>
            <a:r>
              <a:rPr lang="en-US" sz="2400" b="1" dirty="0" smtClean="0">
                <a:latin typeface="Cambria" pitchFamily="18" charset="0"/>
              </a:rPr>
              <a:t>displayed in timeline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List </a:t>
            </a:r>
            <a:r>
              <a:rPr lang="en-US" sz="2400" b="1" dirty="0" smtClean="0">
                <a:latin typeface="Cambria" pitchFamily="18" charset="0"/>
              </a:rPr>
              <a:t>of links to corporations or persons with whom the speaker is </a:t>
            </a:r>
            <a:r>
              <a:rPr lang="en-US" sz="2400" b="1" dirty="0" smtClean="0">
                <a:latin typeface="Cambria" pitchFamily="18" charset="0"/>
              </a:rPr>
              <a:t>associated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Text </a:t>
            </a:r>
            <a:r>
              <a:rPr lang="en-US" sz="2400" b="1" dirty="0" smtClean="0">
                <a:latin typeface="Cambria" pitchFamily="18" charset="0"/>
              </a:rPr>
              <a:t>of transcript </a:t>
            </a:r>
            <a:r>
              <a:rPr lang="en-US" sz="2400" b="1" dirty="0" smtClean="0">
                <a:latin typeface="Cambria" pitchFamily="18" charset="0"/>
              </a:rPr>
              <a:t>will scroll </a:t>
            </a:r>
            <a:r>
              <a:rPr lang="en-US" sz="2400" b="1" dirty="0" smtClean="0">
                <a:latin typeface="Cambria" pitchFamily="18" charset="0"/>
              </a:rPr>
              <a:t>automatically with </a:t>
            </a:r>
            <a:r>
              <a:rPr lang="en-US" sz="2400" b="1" dirty="0" smtClean="0">
                <a:latin typeface="Cambria" pitchFamily="18" charset="0"/>
              </a:rPr>
              <a:t>audio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Hyperlinks to timeline milestones will  be synchronized with audio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 smtClean="0">
              <a:latin typeface="Cambria" pitchFamily="18" charset="0"/>
            </a:endParaRPr>
          </a:p>
          <a:p>
            <a:pPr marL="457200" indent="-457200">
              <a:spcBef>
                <a:spcPts val="600"/>
              </a:spcBef>
            </a:pP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latin typeface="Cambria" pitchFamily="18" charset="0"/>
              </a:rPr>
              <a:t>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Built </a:t>
            </a:r>
            <a:r>
              <a:rPr lang="en-US" sz="2800" b="1" dirty="0" smtClean="0">
                <a:latin typeface="Cambria" pitchFamily="18" charset="0"/>
              </a:rPr>
              <a:t>on key dates extracted from histories by domain experts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Individual speakers can be “added” to the timeline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User can see the whole picture by adding all speakers, or just see one speaker’s timeline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All milestones displayed on the timeline will be linked to the relevant oral history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In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Further automate ingest </a:t>
            </a:r>
            <a:r>
              <a:rPr lang="en-US" sz="2800" b="1" dirty="0" smtClean="0">
                <a:latin typeface="Calisto MT" pitchFamily="18" charset="0"/>
              </a:rPr>
              <a:t>of oral histories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Synchronize oral history audio with transcript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Link timeline milestones to oral histories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Implement advanced search</a:t>
            </a:r>
          </a:p>
          <a:p>
            <a:pPr marL="457200" indent="-457200"/>
            <a:endParaRPr lang="en-US" sz="2800" b="1" dirty="0" smtClean="0">
              <a:latin typeface="Calisto MT" pitchFamily="18" charset="0"/>
            </a:endParaRPr>
          </a:p>
          <a:p>
            <a:pPr marL="457200" indent="-457200"/>
            <a:endParaRPr lang="en-US" sz="2800" b="1" dirty="0" smtClean="0">
              <a:latin typeface="Calisto M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latin typeface="Cambria" pitchFamily="18" charset="0"/>
              </a:rPr>
              <a:t>Search: </a:t>
            </a:r>
            <a:r>
              <a:rPr lang="en-US" sz="4000" b="1" cap="small" dirty="0" smtClean="0">
                <a:ln w="18415" cmpd="sng">
                  <a:noFill/>
                  <a:prstDash val="solid"/>
                </a:ln>
                <a:latin typeface="Cambria" pitchFamily="18" charset="0"/>
              </a:rPr>
              <a:t>Existing </a:t>
            </a:r>
            <a:r>
              <a:rPr lang="en-US" sz="4000" b="1" cap="small" dirty="0" smtClean="0">
                <a:ln w="18415" cmpd="sng">
                  <a:noFill/>
                  <a:prstDash val="solid"/>
                </a:ln>
                <a:latin typeface="Cambria" pitchFamily="18" charset="0"/>
              </a:rPr>
              <a:t>Implementations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Search for “E. coli genome”</a:t>
            </a: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r>
              <a:rPr lang="en-US" sz="2800" b="1" dirty="0" smtClean="0">
                <a:latin typeface="Cambria" pitchFamily="18" charset="0"/>
              </a:rPr>
              <a:t>Metadata searched for </a:t>
            </a:r>
            <a:r>
              <a:rPr lang="en-US" sz="2800" b="1" dirty="0" smtClean="0">
                <a:latin typeface="Cambria" pitchFamily="18" charset="0"/>
              </a:rPr>
              <a:t>“E. coli genome” </a:t>
            </a: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r>
              <a:rPr lang="en-US" sz="2800" b="1" dirty="0" smtClean="0">
                <a:latin typeface="Cambria" pitchFamily="18" charset="0"/>
              </a:rPr>
              <a:t>Results displayed as list of transcripts </a:t>
            </a:r>
          </a:p>
          <a:p>
            <a:pPr algn="ctr"/>
            <a:r>
              <a:rPr lang="en-US" sz="2800" b="1" dirty="0" smtClean="0">
                <a:latin typeface="Cambria" pitchFamily="18" charset="0"/>
              </a:rPr>
              <a:t>for relevant histories</a:t>
            </a:r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1676400"/>
            <a:ext cx="990600" cy="1600200"/>
          </a:xfrm>
          <a:prstGeom prst="downArrow">
            <a:avLst/>
          </a:prstGeom>
          <a:gradFill>
            <a:gsLst>
              <a:gs pos="31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038600" y="3886200"/>
            <a:ext cx="990600" cy="1600200"/>
          </a:xfrm>
          <a:prstGeom prst="downArrow">
            <a:avLst/>
          </a:prstGeom>
          <a:gradFill>
            <a:gsLst>
              <a:gs pos="31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animBg="1"/>
      <p:bldP spid="11" grpId="0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pdated_Player_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648200"/>
            <a:ext cx="5253158" cy="2049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latin typeface="Cambria" pitchFamily="18" charset="0"/>
              </a:rPr>
              <a:t>Advanced Search: SDTA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83439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Search for “E. coli genome”</a:t>
            </a: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r>
              <a:rPr lang="en-US" sz="2400" b="1" dirty="0" smtClean="0">
                <a:latin typeface="Cambria" pitchFamily="18" charset="0"/>
              </a:rPr>
              <a:t>Full text of transcripts searched </a:t>
            </a:r>
            <a:r>
              <a:rPr lang="en-US" sz="2400" b="1" dirty="0" smtClean="0">
                <a:latin typeface="Cambria" pitchFamily="18" charset="0"/>
              </a:rPr>
              <a:t>for “E. coli genome” </a:t>
            </a: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  <a:p>
            <a:pPr algn="ctr"/>
            <a:r>
              <a:rPr lang="en-US" sz="2800" b="1" dirty="0" smtClean="0">
                <a:latin typeface="Cambria" pitchFamily="18" charset="0"/>
              </a:rPr>
              <a:t>Results cued </a:t>
            </a:r>
            <a:r>
              <a:rPr lang="en-US" sz="2800" b="1" dirty="0" smtClean="0">
                <a:latin typeface="Cambria" pitchFamily="18" charset="0"/>
              </a:rPr>
              <a:t>to minute nearest </a:t>
            </a:r>
            <a:r>
              <a:rPr lang="en-US" sz="2800" b="1" dirty="0" smtClean="0">
                <a:latin typeface="Cambria" pitchFamily="18" charset="0"/>
              </a:rPr>
              <a:t>search term </a:t>
            </a:r>
          </a:p>
          <a:p>
            <a:pPr algn="ctr"/>
            <a:r>
              <a:rPr lang="en-US" sz="2800" b="1" dirty="0" smtClean="0">
                <a:latin typeface="Cambria" pitchFamily="18" charset="0"/>
              </a:rPr>
              <a:t>in relevant  histories</a:t>
            </a:r>
            <a:endParaRPr lang="en-US" sz="2800" b="1" dirty="0" smtClean="0">
              <a:latin typeface="Cambria" pitchFamily="18" charset="0"/>
            </a:endParaRPr>
          </a:p>
          <a:p>
            <a:pPr algn="ctr"/>
            <a:endParaRPr lang="en-US" sz="2800" dirty="0" smtClean="0">
              <a:latin typeface="Calisto MT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76700" y="1676400"/>
            <a:ext cx="990600" cy="762000"/>
          </a:xfrm>
          <a:prstGeom prst="downArrow">
            <a:avLst/>
          </a:prstGeom>
          <a:gradFill>
            <a:gsLst>
              <a:gs pos="31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2895600"/>
            <a:ext cx="990600" cy="762000"/>
          </a:xfrm>
          <a:prstGeom prst="downArrow">
            <a:avLst/>
          </a:prstGeom>
          <a:gradFill>
            <a:gsLst>
              <a:gs pos="31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animBg="1"/>
      <p:bldP spid="8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cap="small" dirty="0" smtClean="0">
                <a:latin typeface="Cambria" pitchFamily="18" charset="0"/>
              </a:rPr>
              <a:t>The San Diego Technology Archive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772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WHAT IS IT?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An online archive that documents the history, formation, and growth of the companies and affiliated entities comprising the “Technology Clusters” of San Diego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The Archive begins in the year 1965, with an initial focus on three San Diego technology clusters: </a:t>
            </a:r>
          </a:p>
          <a:p>
            <a:pPr lvl="2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Life Sciences</a:t>
            </a:r>
          </a:p>
          <a:p>
            <a:pPr lvl="2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Telecommunications</a:t>
            </a:r>
          </a:p>
          <a:p>
            <a:pPr lvl="2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Software/Information Technologies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In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Calisto MT" pitchFamily="18" charset="0"/>
              </a:rPr>
              <a:t>Operationalize</a:t>
            </a:r>
            <a:r>
              <a:rPr lang="en-US" sz="2800" b="1" dirty="0" smtClean="0">
                <a:latin typeface="Calisto MT" pitchFamily="18" charset="0"/>
              </a:rPr>
              <a:t> ingest of oral histories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Synchronize oral history audio with transcript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Link timeline milestones to oral histories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Implement advanced search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Develop video support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Add photos, video and other multimedia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Link to Technology Cluster sites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CONNECT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BIOCOM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Add corporate content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listo MT" pitchFamily="18" charset="0"/>
              </a:rPr>
              <a:t>Implement social networking capabilities, including peer-tagging of oral histories</a:t>
            </a:r>
          </a:p>
          <a:p>
            <a:pPr marL="457200" indent="-457200"/>
            <a:endParaRPr lang="en-US" sz="2800" b="1" dirty="0" smtClean="0">
              <a:latin typeface="Calisto M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04800" y="304800"/>
            <a:ext cx="8534399" cy="6248400"/>
            <a:chOff x="304800" y="304800"/>
            <a:chExt cx="8534399" cy="6248400"/>
          </a:xfrm>
        </p:grpSpPr>
        <p:pic>
          <p:nvPicPr>
            <p:cNvPr id="10" name="Picture 12" descr="LibrarySunset-duo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40000"/>
            </a:blip>
            <a:srcRect l="27286" t="15152" b="16667"/>
            <a:stretch>
              <a:fillRect/>
            </a:stretch>
          </p:blipFill>
          <p:spPr bwMode="auto">
            <a:xfrm>
              <a:off x="304800" y="304800"/>
              <a:ext cx="8534399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96900" dist="50800" dir="5400000" algn="ctr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1" name="Picture 10" descr="Horizontal Libraries Logo - Fin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" y="609600"/>
              <a:ext cx="3176020" cy="254736"/>
            </a:xfrm>
            <a:prstGeom prst="rect">
              <a:avLst/>
            </a:prstGeom>
          </p:spPr>
        </p:pic>
      </p:grp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381000" y="40386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Garamond" pitchFamily="18" charset="0"/>
              </a:rPr>
              <a:t>QUESTIONS?</a:t>
            </a:r>
            <a:endParaRPr lang="en-US" sz="35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cap="small" dirty="0" smtClean="0">
                <a:latin typeface="Cambria" pitchFamily="18" charset="0"/>
              </a:rPr>
              <a:t>The San Diego Technology Archive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772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WHAT IS ITS INTENDED AUDIENCE?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Academic researchers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Historians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Employees of companies </a:t>
            </a:r>
          </a:p>
          <a:p>
            <a:pPr marL="457200" indent="-457200">
              <a:spcBef>
                <a:spcPts val="600"/>
              </a:spcBef>
            </a:pPr>
            <a:r>
              <a:rPr lang="en-US" sz="2600" b="1" dirty="0" smtClean="0">
                <a:latin typeface="Cambria" pitchFamily="18" charset="0"/>
              </a:rPr>
              <a:t>	and investment entities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Other individuals …</a:t>
            </a:r>
          </a:p>
          <a:p>
            <a:endParaRPr lang="en-US" sz="2600" b="1" dirty="0" smtClean="0">
              <a:latin typeface="Cambria" pitchFamily="18" charset="0"/>
            </a:endParaRPr>
          </a:p>
          <a:p>
            <a:pPr algn="ctr"/>
            <a:r>
              <a:rPr lang="en-US" sz="2600" b="1" dirty="0" smtClean="0">
                <a:latin typeface="Cambria" pitchFamily="18" charset="0"/>
              </a:rPr>
              <a:t>… with an interest in San Diego’s business environment for technology and innovation.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cap="small" dirty="0" smtClean="0">
                <a:latin typeface="Cambria" pitchFamily="18" charset="0"/>
              </a:rPr>
              <a:t>The San Diego Technology Archive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7724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WHAT DOES IT INCLUDE?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Cambr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Brief biographies of San Diego business leaders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Oral histories (audio and transcripts) of those leaders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Interactive timelines illustrating the chronology of San Diego’s technology industries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A graphic representation of the genealogy of companies that constitute the respective technology clusters</a:t>
            </a:r>
          </a:p>
          <a:p>
            <a:pPr lvl="1">
              <a:spcBef>
                <a:spcPts val="600"/>
              </a:spcBef>
            </a:pP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The Evolution of Online Oral Histories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sto MT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From: Sites with text-only transcripts</a:t>
            </a:r>
          </a:p>
          <a:p>
            <a:pPr marL="548640" lvl="1" indent="-548640"/>
            <a:r>
              <a:rPr lang="en-US" sz="2400" b="1" dirty="0" smtClean="0">
                <a:latin typeface="Cambria" pitchFamily="18" charset="0"/>
              </a:rPr>
              <a:t>	LC’s “Born in Slavery: Slave Narratives from the Federal Writer's Project, 1936–1938"</a:t>
            </a:r>
          </a:p>
          <a:p>
            <a:pPr marL="548640" lvl="1" indent="-457200"/>
            <a:r>
              <a:rPr lang="en-US" sz="2000" b="1" dirty="0" smtClean="0">
                <a:latin typeface="Cambria" pitchFamily="18" charset="0"/>
              </a:rPr>
              <a:t>	</a:t>
            </a:r>
            <a:r>
              <a:rPr lang="en-US" sz="2000" b="1" dirty="0" smtClean="0">
                <a:latin typeface="Cambria" pitchFamily="18" charset="0"/>
                <a:hlinkClick r:id="rId3"/>
              </a:rPr>
              <a:t>http://lcweb2.loc.gov/ammem/snhtml/snhome.html</a:t>
            </a:r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80772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The Evolution of Online Oral Histories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sto MT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From: Sites with text-only transcripts</a:t>
            </a:r>
          </a:p>
          <a:p>
            <a:pPr marL="548640"/>
            <a:r>
              <a:rPr lang="en-US" sz="2400" b="1" dirty="0" smtClean="0">
                <a:latin typeface="Cambria" pitchFamily="18" charset="0"/>
              </a:rPr>
              <a:t>LC’s “Born in Slavery: Slave Narratives from the Federal Writer's Project, 1936-1938</a:t>
            </a:r>
            <a:r>
              <a:rPr lang="en-US" sz="2400" b="1" dirty="0" smtClean="0">
                <a:latin typeface="Cambria" pitchFamily="18" charset="0"/>
                <a:hlinkClick r:id="rId3"/>
              </a:rPr>
              <a:t>“</a:t>
            </a:r>
            <a:endParaRPr lang="en-US" sz="2400" b="1" dirty="0" smtClean="0">
              <a:latin typeface="Cambria" pitchFamily="18" charset="0"/>
            </a:endParaRPr>
          </a:p>
          <a:p>
            <a:pPr marL="548640"/>
            <a:r>
              <a:rPr lang="en-US" sz="2000" b="1" dirty="0" smtClean="0">
                <a:latin typeface="Cambria" pitchFamily="18" charset="0"/>
                <a:hlinkClick r:id="rId3"/>
              </a:rPr>
              <a:t>http://lcweb2.loc.gov/ammem/snhtml/snhome.html</a:t>
            </a:r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</a:rPr>
              <a:t> To: Sites with limited audio “excerpts”</a:t>
            </a:r>
          </a:p>
          <a:p>
            <a:pPr marL="548640" lvl="1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University of Southern Mississippi’s "Civil Rights in Mississippi Digital Archive"</a:t>
            </a:r>
          </a:p>
          <a:p>
            <a:pPr marL="548640" lvl="0"/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  <a:hlinkClick r:id="rId4"/>
              </a:rPr>
              <a:t>http://www.lib.usm.edu/~spcol/crda/oh/adickes.htm</a:t>
            </a:r>
            <a:endParaRPr lang="en-US" sz="20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CSDa1.tif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8077200" y="6248400"/>
            <a:ext cx="1066800" cy="4710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6248400"/>
            <a:ext cx="2863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fa Rotis Semi Serif" pitchFamily="2" charset="0"/>
              </a:rPr>
              <a:t>UC San Diego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gfa Rotis Semi Serif" pitchFamily="2" charset="0"/>
              </a:rPr>
              <a:t>| Libraries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304800"/>
            <a:ext cx="8381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small" dirty="0" smtClean="0">
                <a:ln w="18415" cmpd="sng">
                  <a:noFill/>
                  <a:prstDash val="solid"/>
                </a:ln>
                <a:effectLst/>
                <a:latin typeface="Cambria" pitchFamily="18" charset="0"/>
              </a:rPr>
              <a:t>The Evolution of Online Oral Histories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8001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sto MT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From: Sites with text-only transcripts</a:t>
            </a:r>
          </a:p>
          <a:p>
            <a:pPr marL="548640" lvl="1"/>
            <a:r>
              <a:rPr lang="en-US" sz="2400" b="1" dirty="0" smtClean="0">
                <a:latin typeface="Cambria" pitchFamily="18" charset="0"/>
              </a:rPr>
              <a:t>LC’s “Born in Slavery: Slave Narratives from the Federal Writer's Project, 1936-1938"</a:t>
            </a:r>
          </a:p>
          <a:p>
            <a:pPr marL="548640" lvl="1"/>
            <a:r>
              <a:rPr lang="en-US" sz="2000" b="1" dirty="0" smtClean="0">
                <a:latin typeface="Cambria" pitchFamily="18" charset="0"/>
                <a:hlinkClick r:id="rId3"/>
              </a:rPr>
              <a:t>http://lcweb2.loc.gov/ammem/snhtml/snhome.html</a:t>
            </a:r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</a:rPr>
              <a:t> To: Sites with limited audio “excerpts”</a:t>
            </a:r>
          </a:p>
          <a:p>
            <a:pPr marL="548640" lvl="1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University of Southern Mississippi’s "Civil Rights in Mississippi Digital Archive”</a:t>
            </a:r>
            <a:r>
              <a:rPr lang="en-US" sz="2000" b="1" dirty="0" smtClean="0">
                <a:latin typeface="Cambria" pitchFamily="18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  <a:hlinkClick r:id="rId4"/>
              </a:rPr>
              <a:t>http://www.lib.usm.edu/~spcol/crda/oh/adickes.htm</a:t>
            </a:r>
            <a:endParaRPr lang="en-U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 To: Sites with </a:t>
            </a: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</a:rPr>
              <a:t>more multimedia</a:t>
            </a:r>
          </a:p>
          <a:p>
            <a:pPr marL="548640" lvl="1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UNLV’s “Nevada Test Site Oral History Project”</a:t>
            </a:r>
          </a:p>
          <a:p>
            <a:pPr marL="548640" lvl="1"/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  <a:hlinkClick r:id="rId5"/>
              </a:rPr>
              <a:t>http://digital.library.unlv.edu/ntsohp/</a:t>
            </a:r>
            <a:endParaRPr lang="en-US" sz="20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3BD-5350-415C-8783-61C517C982B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D Libraries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UCSD Libraries PPT Template</Template>
  <TotalTime>4363</TotalTime>
  <Words>805</Words>
  <Application>Microsoft Office PowerPoint</Application>
  <PresentationFormat>On-screen Show (4:3)</PresentationFormat>
  <Paragraphs>177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Cambria</vt:lpstr>
      <vt:lpstr>ＭＳ Ｐゴシック</vt:lpstr>
      <vt:lpstr>Calisto MT</vt:lpstr>
      <vt:lpstr>Agfa Rotis Semi Serif</vt:lpstr>
      <vt:lpstr>Garamond</vt:lpstr>
      <vt:lpstr>Calibri</vt:lpstr>
      <vt:lpstr>UCSD Libraries PPT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SSHL - Geisel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UCSD Libraries Website Usability Testing</dc:title>
  <dc:creator>kgoodson</dc:creator>
  <cp:lastModifiedBy>Brian Schottlaender</cp:lastModifiedBy>
  <cp:revision>336</cp:revision>
  <dcterms:created xsi:type="dcterms:W3CDTF">2008-05-06T17:42:35Z</dcterms:created>
  <dcterms:modified xsi:type="dcterms:W3CDTF">2010-10-20T12:47:59Z</dcterms:modified>
</cp:coreProperties>
</file>