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800" r:id="rId1"/>
  </p:sldMasterIdLst>
  <p:notesMasterIdLst>
    <p:notesMasterId r:id="rId30"/>
  </p:notesMasterIdLst>
  <p:sldIdLst>
    <p:sldId id="256" r:id="rId2"/>
    <p:sldId id="341" r:id="rId3"/>
    <p:sldId id="342" r:id="rId4"/>
    <p:sldId id="344" r:id="rId5"/>
    <p:sldId id="345" r:id="rId6"/>
    <p:sldId id="362" r:id="rId7"/>
    <p:sldId id="363" r:id="rId8"/>
    <p:sldId id="359" r:id="rId9"/>
    <p:sldId id="343" r:id="rId10"/>
    <p:sldId id="319" r:id="rId11"/>
    <p:sldId id="312" r:id="rId12"/>
    <p:sldId id="320" r:id="rId13"/>
    <p:sldId id="361" r:id="rId14"/>
    <p:sldId id="360" r:id="rId15"/>
    <p:sldId id="364" r:id="rId16"/>
    <p:sldId id="365" r:id="rId17"/>
    <p:sldId id="366" r:id="rId18"/>
    <p:sldId id="367" r:id="rId19"/>
    <p:sldId id="368" r:id="rId20"/>
    <p:sldId id="369" r:id="rId21"/>
    <p:sldId id="356" r:id="rId22"/>
    <p:sldId id="354" r:id="rId23"/>
    <p:sldId id="357" r:id="rId24"/>
    <p:sldId id="340" r:id="rId25"/>
    <p:sldId id="322" r:id="rId26"/>
    <p:sldId id="326" r:id="rId27"/>
    <p:sldId id="332" r:id="rId28"/>
    <p:sldId id="370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476" autoAdjust="0"/>
    <p:restoredTop sz="95140" autoAdjust="0"/>
  </p:normalViewPr>
  <p:slideViewPr>
    <p:cSldViewPr>
      <p:cViewPr varScale="1">
        <p:scale>
          <a:sx n="148" d="100"/>
          <a:sy n="148" d="100"/>
        </p:scale>
        <p:origin x="-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F0A1028-C3C5-6B44-BA14-BB9F97BCD871}" type="datetimeFigureOut">
              <a:rPr lang="en-US"/>
              <a:pPr/>
              <a:t>10/15/10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12CEB4BE-AF2C-8440-A59E-DB4B6877FBE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A9F29CBC-098D-4D4E-8E87-0BE18A42AD8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A91F0-7488-482F-BE6C-0659F474067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2AB9F51-C26B-4644-AC7E-A618488A626A}" type="datetimeFigureOut">
              <a:rPr lang="en-US" smtClean="0"/>
              <a:pPr/>
              <a:t>10/15/10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F21C145-317C-4DEC-9A6B-045D66B7A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685B4-4655-EA45-94BC-8D1F2841D1C2}" type="datetimeFigureOut">
              <a:rPr lang="en-US" smtClean="0"/>
              <a:pPr/>
              <a:t>10/15/10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C2987-40CB-4D42-AA72-E441741DB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17CA-6CBC-C041-9EE6-224839518AF8}" type="datetimeFigureOut">
              <a:rPr lang="en-US" smtClean="0"/>
              <a:pPr/>
              <a:t>10/15/10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D842-D510-DF44-9D3C-76B6636153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98BF-501E-5C43-9FEB-944B63DC2703}" type="datetimeFigureOut">
              <a:rPr lang="en-US" smtClean="0"/>
              <a:pPr/>
              <a:t>10/15/10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87395-8ECC-E142-9985-43D72C381A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2AAB499-F5DE-4BE5-BB26-90CC428051F7}" type="datetime1">
              <a:rPr lang="en-US" smtClean="0"/>
              <a:pPr/>
              <a:t>10/15/10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BF5CD18-686B-47A9-AFD5-66CE5FA52A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DD3D2-D075-6C40-83AF-2093D980D7FB}" type="datetimeFigureOut">
              <a:rPr lang="en-US" smtClean="0"/>
              <a:pPr/>
              <a:t>10/15/10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A995E-8747-5145-B543-184A09293D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21A5-B7FD-1F46-A3BB-CE1DEB8CC7D8}" type="datetimeFigureOut">
              <a:rPr lang="en-US" smtClean="0"/>
              <a:pPr/>
              <a:t>10/15/10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FA975-C64C-EA49-A5BB-AC449DBEA3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C4156-06B8-F04D-9181-5CBDAF0B93BB}" type="datetimeFigureOut">
              <a:rPr lang="en-US" smtClean="0"/>
              <a:pPr/>
              <a:t>10/15/10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70A5-6C4B-7448-B83B-AC76FDD83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BEA3-4D6B-1744-8E7E-D99E6015C8AB}" type="datetimeFigureOut">
              <a:rPr lang="en-US" smtClean="0"/>
              <a:pPr/>
              <a:t>10/15/10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A250-8A33-3448-9F64-F1CFDE8E76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0E98-3EE6-0B47-BE8A-4E76354457FB}" type="datetimeFigureOut">
              <a:rPr lang="en-US" smtClean="0"/>
              <a:pPr/>
              <a:t>10/15/10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652AC-6762-D843-BABC-8E568A5E87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CBC4-8C1B-0243-B3B5-517F3B03F9AE}" type="datetimeFigureOut">
              <a:rPr lang="en-US" smtClean="0"/>
              <a:pPr/>
              <a:t>10/15/10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1DFC-BA47-0C4A-8320-4F38CAC226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701A9F-3EFA-FE4D-BB41-1EBDD51B69E5}" type="datetimeFigureOut">
              <a:rPr lang="en-US" smtClean="0"/>
              <a:pPr/>
              <a:t>10/15/10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D82273-0452-9E40-B228-6A94D579BD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rdla.org/2009/10/next-generation-technical-services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braries.universityofcalifornia.edu/about/uls/ngt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3886200"/>
            <a:ext cx="6858000" cy="990600"/>
          </a:xfrm>
        </p:spPr>
        <p:txBody>
          <a:bodyPr>
            <a:noAutofit/>
          </a:bodyPr>
          <a:lstStyle/>
          <a:p>
            <a:r>
              <a:rPr lang="en-US" dirty="0" smtClean="0"/>
              <a:t>Transformative Collection Services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Rethinking</a:t>
            </a:r>
            <a:r>
              <a:rPr lang="en-US" dirty="0">
                <a:solidFill>
                  <a:srgbClr val="000000"/>
                </a:solidFill>
              </a:rPr>
              <a:t> Library Technical Services for the University of </a:t>
            </a:r>
            <a:r>
              <a:rPr lang="en-US" dirty="0" smtClean="0">
                <a:solidFill>
                  <a:srgbClr val="000000"/>
                </a:solidFill>
              </a:rPr>
              <a:t>California</a:t>
            </a:r>
          </a:p>
          <a:p>
            <a:r>
              <a:rPr lang="en-US" dirty="0" smtClean="0">
                <a:solidFill>
                  <a:srgbClr val="898989"/>
                </a:solidFill>
              </a:rPr>
              <a:t>R Bruce Miller</a:t>
            </a:r>
            <a:endParaRPr lang="en-US" dirty="0">
              <a:solidFill>
                <a:srgbClr val="898989"/>
              </a:solidFill>
            </a:endParaRP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609600"/>
            <a:ext cx="70485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is not 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Innovative technical</a:t>
            </a:r>
            <a:r>
              <a:rPr lang="en-US" dirty="0" smtClean="0"/>
              <a:t> </a:t>
            </a:r>
            <a:r>
              <a:rPr lang="en-US" dirty="0" smtClean="0"/>
              <a:t>action</a:t>
            </a:r>
            <a:r>
              <a:rPr lang="en-US" dirty="0" smtClean="0"/>
              <a:t>s </a:t>
            </a:r>
            <a:r>
              <a:rPr lang="en-US" dirty="0" smtClean="0"/>
              <a:t>offer the opportunity to be truly transformative</a:t>
            </a:r>
          </a:p>
          <a:p>
            <a:endParaRPr lang="en-US" dirty="0" smtClean="0"/>
          </a:p>
          <a:p>
            <a:r>
              <a:rPr lang="en-US" dirty="0" smtClean="0"/>
              <a:t>Technical actio</a:t>
            </a:r>
            <a:r>
              <a:rPr lang="en-US" dirty="0" smtClean="0"/>
              <a:t>ns </a:t>
            </a:r>
            <a:r>
              <a:rPr lang="en-US" dirty="0" smtClean="0"/>
              <a:t>also raise complex social, financial, and political issues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context</a:t>
            </a:r>
            <a:endParaRPr lang="en-US" dirty="0"/>
          </a:p>
        </p:txBody>
      </p:sp>
      <p:pic>
        <p:nvPicPr>
          <p:cNvPr id="4" name="Content Placeholder 3" descr="Screen shot 2009-09-22 at Sep 22, 09  2.55.48 PM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-17548" r="-1754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“One University, One Library”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Reality</a:t>
            </a:r>
          </a:p>
          <a:p>
            <a:pPr lvl="1"/>
            <a:r>
              <a:rPr lang="en-US" dirty="0" smtClean="0"/>
              <a:t>Ten campuses and California Digital Library</a:t>
            </a:r>
          </a:p>
          <a:p>
            <a:pPr lvl="1"/>
            <a:r>
              <a:rPr lang="en-US" dirty="0" smtClean="0"/>
              <a:t>Ten University Librarians and Executive Director of CDL</a:t>
            </a:r>
          </a:p>
          <a:p>
            <a:endParaRPr lang="en-US" dirty="0" smtClean="0"/>
          </a:p>
          <a:p>
            <a:r>
              <a:rPr lang="en-US" dirty="0" smtClean="0"/>
              <a:t>Eleven equal organizations and eleven strong leaders working together </a:t>
            </a:r>
            <a:r>
              <a:rPr lang="en-US" dirty="0" smtClean="0"/>
              <a:t>voluntarily,</a:t>
            </a:r>
            <a:r>
              <a:rPr lang="en-US" dirty="0" smtClean="0"/>
              <a:t> with no mandate, as </a:t>
            </a:r>
            <a:r>
              <a:rPr lang="en-US" dirty="0" smtClean="0"/>
              <a:t>a collaborative </a:t>
            </a:r>
            <a:r>
              <a:rPr lang="en-US" dirty="0" smtClean="0"/>
              <a:t>collective</a:t>
            </a:r>
          </a:p>
          <a:p>
            <a:endParaRPr lang="en-US" dirty="0" smtClean="0"/>
          </a:p>
          <a:p>
            <a:r>
              <a:rPr lang="en-US" dirty="0" smtClean="0"/>
              <a:t>Complex and subtle process, relationship, and management issues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NGTS </a:t>
            </a:r>
            <a:r>
              <a:rPr lang="en-US" dirty="0" smtClean="0"/>
              <a:t>Process: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/>
              <a:t>consultation &amp;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breadth and depth of expertise on all </a:t>
            </a:r>
            <a:r>
              <a:rPr lang="en-US" dirty="0" smtClean="0"/>
              <a:t>teams</a:t>
            </a:r>
          </a:p>
          <a:p>
            <a:r>
              <a:rPr lang="en-US" dirty="0" smtClean="0"/>
              <a:t>representation from all stakeholders</a:t>
            </a:r>
            <a:endParaRPr lang="en-US" dirty="0" smtClean="0"/>
          </a:p>
          <a:p>
            <a:r>
              <a:rPr lang="en-US" dirty="0" smtClean="0"/>
              <a:t>exhaustive consultation</a:t>
            </a:r>
          </a:p>
          <a:p>
            <a:pPr lvl="1"/>
            <a:r>
              <a:rPr lang="en-US" dirty="0" err="1" smtClean="0"/>
              <a:t>ULs</a:t>
            </a:r>
            <a:r>
              <a:rPr lang="en-US" dirty="0" smtClean="0"/>
              <a:t>, SOPAG, CDC, HOPS, HOTS, LTAG, RSC, SCO, CAMCIG, ACIG, SCP, PAG, HOSC, UCAC …</a:t>
            </a:r>
          </a:p>
          <a:p>
            <a:r>
              <a:rPr lang="en-US" dirty="0" smtClean="0"/>
              <a:t>communicate, communicate, communicate</a:t>
            </a:r>
          </a:p>
          <a:p>
            <a:pPr lvl="1"/>
            <a:r>
              <a:rPr lang="en-US" dirty="0" smtClean="0"/>
              <a:t>web site and </a:t>
            </a:r>
            <a:r>
              <a:rPr lang="en-US" dirty="0" err="1" smtClean="0"/>
              <a:t>wiki</a:t>
            </a:r>
            <a:endParaRPr lang="en-US" dirty="0" smtClean="0"/>
          </a:p>
          <a:p>
            <a:pPr lvl="1"/>
            <a:r>
              <a:rPr lang="en-US" dirty="0" err="1" smtClean="0"/>
              <a:t>listservs</a:t>
            </a:r>
            <a:r>
              <a:rPr lang="en-US" dirty="0" smtClean="0"/>
              <a:t>, email updates</a:t>
            </a:r>
          </a:p>
          <a:p>
            <a:pPr lvl="1"/>
            <a:r>
              <a:rPr lang="en-US" dirty="0" smtClean="0"/>
              <a:t>campus forums, facilitated group </a:t>
            </a:r>
            <a:r>
              <a:rPr lang="en-US" dirty="0" smtClean="0"/>
              <a:t>processes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these processes take time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Revised Phase 2 and 3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 (revised)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endorsement</a:t>
            </a:r>
            <a:r>
              <a:rPr lang="en-US" dirty="0" smtClean="0"/>
              <a:t> from University Librarians</a:t>
            </a:r>
          </a:p>
          <a:p>
            <a:pPr lvl="1"/>
            <a:r>
              <a:rPr lang="en-US" dirty="0" smtClean="0"/>
              <a:t>4 specific recommendations to develop detailed proposals for action</a:t>
            </a:r>
          </a:p>
          <a:p>
            <a:pPr lvl="1"/>
            <a:r>
              <a:rPr lang="en-US" dirty="0" smtClean="0"/>
              <a:t>action items in progress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2:  Financial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Develop a financial infrastructure that facilitates </a:t>
            </a:r>
            <a:r>
              <a:rPr lang="en-US" dirty="0" smtClean="0">
                <a:solidFill>
                  <a:srgbClr val="FF0000"/>
                </a:solidFill>
              </a:rPr>
              <a:t>intercampus business </a:t>
            </a:r>
            <a:r>
              <a:rPr lang="en-US" dirty="0" smtClean="0"/>
              <a:t>transactions in support of collaborative and systemwide processes and </a:t>
            </a:r>
            <a:r>
              <a:rPr lang="en-US" dirty="0" smtClean="0"/>
              <a:t>purchases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2:  Operational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Develop an operational infrastructure and technical services that can function at an </a:t>
            </a:r>
            <a:r>
              <a:rPr lang="en-US" dirty="0" smtClean="0">
                <a:solidFill>
                  <a:srgbClr val="FF0000"/>
                </a:solidFill>
              </a:rPr>
              <a:t>enterprise level </a:t>
            </a:r>
            <a:r>
              <a:rPr lang="en-US" dirty="0" smtClean="0"/>
              <a:t>in support of efficient, non-redundant, and collaborative collection </a:t>
            </a:r>
            <a:r>
              <a:rPr lang="en-US" dirty="0" smtClean="0"/>
              <a:t>services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2:  New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Redefine baseline information access for materials in non-Roman languages, special collections, archives, and digital formats with the focus on end user needs and effective and efficient </a:t>
            </a:r>
            <a:r>
              <a:rPr lang="en-US" dirty="0" smtClean="0"/>
              <a:t>processes  </a:t>
            </a:r>
          </a:p>
          <a:p>
            <a:r>
              <a:rPr lang="en-US" dirty="0" smtClean="0"/>
              <a:t>Propose </a:t>
            </a:r>
            <a:r>
              <a:rPr lang="en-US" dirty="0" smtClean="0">
                <a:solidFill>
                  <a:srgbClr val="FF0000"/>
                </a:solidFill>
              </a:rPr>
              <a:t>new modes </a:t>
            </a:r>
            <a:r>
              <a:rPr lang="en-US" dirty="0" smtClean="0"/>
              <a:t>for organizing and providing access to these </a:t>
            </a:r>
            <a:r>
              <a:rPr lang="en-US" dirty="0" smtClean="0"/>
              <a:t>materials </a:t>
            </a:r>
          </a:p>
          <a:p>
            <a:r>
              <a:rPr lang="en-US" dirty="0" smtClean="0"/>
              <a:t>Focus </a:t>
            </a:r>
            <a:r>
              <a:rPr lang="en-US" dirty="0" smtClean="0"/>
              <a:t>on outcomes that provide access to materials that are currently in cataloging </a:t>
            </a:r>
            <a:r>
              <a:rPr lang="en-US" dirty="0" smtClean="0"/>
              <a:t>backlogs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2:  Digital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Coordinate</a:t>
            </a:r>
            <a:r>
              <a:rPr lang="en-US" dirty="0" smtClean="0"/>
              <a:t> NGTS activities with the work of SOPAG and the Collection Development Committee in developing strategies for re-visioning collection development for  the 21st </a:t>
            </a:r>
            <a:r>
              <a:rPr lang="en-US" dirty="0" smtClean="0"/>
              <a:t>century </a:t>
            </a:r>
          </a:p>
          <a:p>
            <a:r>
              <a:rPr lang="en-US" dirty="0" smtClean="0"/>
              <a:t>Ensure </a:t>
            </a:r>
            <a:r>
              <a:rPr lang="en-US" dirty="0" smtClean="0"/>
              <a:t>that </a:t>
            </a:r>
            <a:r>
              <a:rPr lang="en-US" dirty="0" smtClean="0">
                <a:solidFill>
                  <a:srgbClr val="FF0000"/>
                </a:solidFill>
              </a:rPr>
              <a:t>all forms of digital materials </a:t>
            </a:r>
            <a:r>
              <a:rPr lang="en-US" dirty="0" smtClean="0"/>
              <a:t>are </a:t>
            </a:r>
            <a:r>
              <a:rPr lang="en-US" dirty="0" smtClean="0"/>
              <a:t>included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one: PRDLA 2009 Auckland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Next-Generation Technical Services</a:t>
            </a:r>
          </a:p>
          <a:p>
            <a:pPr lvl="1">
              <a:buNone/>
            </a:pPr>
            <a:r>
              <a:rPr lang="en-US" sz="2000" dirty="0" smtClean="0">
                <a:hlinkClick r:id="rId2"/>
              </a:rPr>
              <a:t>http://www.prdla.org/2009/10/next-generation-technical-services/</a:t>
            </a: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 initiative among the University of California Libraries to transform technical services </a:t>
            </a:r>
          </a:p>
          <a:p>
            <a:pPr lvl="1"/>
            <a:r>
              <a:rPr lang="en-US" dirty="0" smtClean="0"/>
              <a:t>to achieve significant cost and labor savings</a:t>
            </a:r>
          </a:p>
          <a:p>
            <a:pPr lvl="1"/>
            <a:r>
              <a:rPr lang="en-US" dirty="0" smtClean="0"/>
              <a:t>to enhance and expand end user access to information resources</a:t>
            </a:r>
          </a:p>
          <a:p>
            <a:pPr lvl="1"/>
            <a:r>
              <a:rPr lang="en-US" dirty="0" smtClean="0"/>
              <a:t>to curate the complete life-cycle of digital information</a:t>
            </a:r>
          </a:p>
          <a:p>
            <a:pPr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2:  work  in progress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“obvious” tasks that can and should be done, no need to wait for NGTS decisions</a:t>
            </a:r>
          </a:p>
          <a:p>
            <a:pPr lvl="1"/>
            <a:r>
              <a:rPr lang="en-US" dirty="0" smtClean="0"/>
              <a:t>implement UC </a:t>
            </a:r>
            <a:r>
              <a:rPr lang="en-US" dirty="0" smtClean="0"/>
              <a:t>systemwide shelf ready </a:t>
            </a:r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eliminate </a:t>
            </a:r>
            <a:r>
              <a:rPr lang="en-US" dirty="0" smtClean="0"/>
              <a:t>cataloging backlogs for non-Roman </a:t>
            </a:r>
            <a:r>
              <a:rPr lang="en-US" dirty="0" smtClean="0"/>
              <a:t>materials</a:t>
            </a:r>
          </a:p>
          <a:p>
            <a:pPr lvl="1"/>
            <a:r>
              <a:rPr lang="en-US" dirty="0" smtClean="0"/>
              <a:t>develop requirements </a:t>
            </a:r>
            <a:r>
              <a:rPr lang="en-US" dirty="0" smtClean="0"/>
              <a:t>and best practices for creating, maintaining, and updating Local Holding Records</a:t>
            </a:r>
            <a:r>
              <a:rPr lang="en-US" dirty="0" smtClean="0"/>
              <a:t> for </a:t>
            </a:r>
            <a:r>
              <a:rPr lang="en-US" dirty="0" smtClean="0"/>
              <a:t>serials</a:t>
            </a:r>
            <a:r>
              <a:rPr lang="en-US" dirty="0" smtClean="0"/>
              <a:t> in support of NGM, SCP, NGTS</a:t>
            </a:r>
          </a:p>
          <a:p>
            <a:pPr lvl="1"/>
            <a:r>
              <a:rPr lang="en-US" dirty="0" smtClean="0"/>
              <a:t>develop protocol for long-term management of URLs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3</a:t>
            </a:r>
            <a:r>
              <a:rPr lang="en-US" dirty="0" smtClean="0"/>
              <a:t>:  review </a:t>
            </a:r>
            <a:r>
              <a:rPr lang="en-US" dirty="0" smtClean="0"/>
              <a:t>for decisions and priorities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tension between open communication and need to steer clear of  false expectations and premature decisions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0234343">
            <a:off x="115600" y="3404166"/>
            <a:ext cx="8941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PRE-DECISIONAL DISTRIBUTION: FOR UL REVIEW AND DISCUSSION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“Pre-decisional”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University Librarians individually review proposals with their senior management teams</a:t>
            </a:r>
          </a:p>
          <a:p>
            <a:r>
              <a:rPr lang="en-US" dirty="0" smtClean="0"/>
              <a:t>Systemwide Operations and Planning Advisory Group (representatives from senior management at each campus and CDL) </a:t>
            </a:r>
            <a:r>
              <a:rPr lang="en-US" dirty="0" smtClean="0"/>
              <a:t>reviews </a:t>
            </a:r>
            <a:r>
              <a:rPr lang="en-US" dirty="0" smtClean="0"/>
              <a:t>proposals and </a:t>
            </a:r>
            <a:r>
              <a:rPr lang="en-US" dirty="0" smtClean="0"/>
              <a:t>provides </a:t>
            </a:r>
            <a:r>
              <a:rPr lang="en-US" dirty="0" smtClean="0"/>
              <a:t>feedback to Council of University </a:t>
            </a:r>
            <a:r>
              <a:rPr lang="en-US" dirty="0" smtClean="0"/>
              <a:t>Librarians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THEN</a:t>
            </a:r>
          </a:p>
          <a:p>
            <a:r>
              <a:rPr lang="en-US" dirty="0" smtClean="0"/>
              <a:t>Council of University Librarians </a:t>
            </a:r>
            <a:r>
              <a:rPr lang="en-US" dirty="0" smtClean="0"/>
              <a:t>discusses </a:t>
            </a:r>
            <a:r>
              <a:rPr lang="en-US" dirty="0" smtClean="0"/>
              <a:t>proposals and </a:t>
            </a:r>
            <a:r>
              <a:rPr lang="en-US" dirty="0" smtClean="0"/>
              <a:t>determines </a:t>
            </a:r>
            <a:r>
              <a:rPr lang="en-US" dirty="0" smtClean="0"/>
              <a:t>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 under review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1"/>
          </p:nvPr>
        </p:nvGraphicFramePr>
        <p:xfrm>
          <a:off x="990600" y="1371772"/>
          <a:ext cx="3276599" cy="4800428"/>
        </p:xfrm>
        <a:graphic>
          <a:graphicData uri="http://schemas.openxmlformats.org/drawingml/2006/table">
            <a:tbl>
              <a:tblPr/>
              <a:tblGrid>
                <a:gridCol w="345195"/>
                <a:gridCol w="969830"/>
                <a:gridCol w="306838"/>
                <a:gridCol w="504091"/>
                <a:gridCol w="421903"/>
                <a:gridCol w="290401"/>
                <a:gridCol w="438341"/>
              </a:tblGrid>
              <a:tr h="252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Task Group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Recommendation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Priority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Stakeholders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Timeframe to Implement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Potential Cost Savings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How Transformative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8C"/>
                    </a:solidFill>
                  </a:tcPr>
                </a:tc>
              </a:tr>
              <a:tr h="8840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Financial Infrastructure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7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F1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 commonly held collections and technical services operations from a central source..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CDC, ULs, HOTS, CDL Acq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long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large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F2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Stable funding for positions doing systemwide work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ULs, CDL Acq, SCAP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F3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 Tech Services tools systemwide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HOTS, CDC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F4a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Deposit account system for co-invests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CDC, ULs, CDL,UCOP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short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F4b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CDL Acq. Pass-through account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CDL Acq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short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F5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Secure website for real-time recharge and invoice data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CDL Acq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short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F6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 campus procurement cards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short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8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Enterprise Collection Services</a:t>
                      </a:r>
                    </a:p>
                  </a:txBody>
                  <a:tcPr marL="5419" marR="5419" marT="541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8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Cloud-based systemwide ILS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ULs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long 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large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Electronic Resource Management Systems (ERMS)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ULs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 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large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Database of Record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HOTS, CDL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long 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large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E4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System-wide and Multi-campus Collection Development Activities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CDC 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short 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small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Implement a “good enough” record standard for all of UC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HOTS, CAMCIG, HOPS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 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Define and implement UC-wide Collection Services Centers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HOTS, Uls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 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small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E7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Expand and adjust the Shared Cataloging Program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CDC, HOTS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short 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small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E8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Implement HOTS System-Wide Shelf-Ready recommendations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HOTS, SCP AC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 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large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E9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System-wide historical federal government documents repository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GILS, HOTS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 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small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E10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Eliminate Non-Roman Backlogs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HOTS, CAMCIG, CDC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short 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small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E11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Reduction of Redundant Serials Management Processes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HOTS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 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large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E12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System-wide Model for Collection Services Staffing and Expertise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HOTS, CDC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 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small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8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 Modes of Access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85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NM1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Implement MPLP principles for processing archival and manuscript collections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HOSC, UCAC, HOTS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long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NM2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Streamlined processing with ystemwide adoption of Archivists Toolkit 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HOSC, UCAC, HOTS, CDL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short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small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NM3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Systematically digitize high use, high priority collections for access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ULs, DLSTF2, HOSC, UCAC, LTAG, CDC, HOTS, CDL Mass Dig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long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none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NM4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Implement a coordinated, systemwide solution for creating and managing digital objects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DLSTF2, LTAG, CDL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small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NM5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Leverage UC3 micro-services across the UC Libraries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DLSTF2, LTAG, UC</a:t>
                      </a:r>
                      <a:r>
                        <a:rPr lang="en-US" sz="400" b="0" i="0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NM6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Implement a shared processing program for surveying, processing and digitizing collections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ULs, UCAC, HOSC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small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</a:p>
                  </a:txBody>
                  <a:tcPr marL="5419" marR="5419" marT="54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 rot="18210425">
            <a:off x="-162729" y="3595083"/>
            <a:ext cx="56648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PRE-DECISIONAL DISTRIBUTION: FOR UL REVIEW AND DISCUSSION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0600" y="3087469"/>
            <a:ext cx="34311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Yes, I know you can’t read this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Information about the proposals</a:t>
            </a:r>
          </a:p>
          <a:p>
            <a:r>
              <a:rPr lang="en-US" dirty="0" smtClean="0"/>
              <a:t>under review is not public yet.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Very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Proposals are under review</a:t>
            </a:r>
          </a:p>
          <a:p>
            <a:r>
              <a:rPr lang="en-US" dirty="0" smtClean="0"/>
              <a:t>They are </a:t>
            </a:r>
            <a:r>
              <a:rPr lang="en-US" b="1" dirty="0" smtClean="0"/>
              <a:t>not</a:t>
            </a:r>
            <a:r>
              <a:rPr lang="en-US" dirty="0" smtClean="0"/>
              <a:t> approved projects or action</a:t>
            </a:r>
          </a:p>
          <a:p>
            <a:r>
              <a:rPr lang="en-US" dirty="0" smtClean="0"/>
              <a:t>They are simply ideas that are under consideration</a:t>
            </a:r>
          </a:p>
          <a:p>
            <a:r>
              <a:rPr lang="en-US" dirty="0" smtClean="0"/>
              <a:t>Outcomes for each proposal will include:</a:t>
            </a:r>
          </a:p>
          <a:p>
            <a:pPr lvl="1"/>
            <a:r>
              <a:rPr lang="en-US" dirty="0" smtClean="0"/>
              <a:t>Yes or No</a:t>
            </a:r>
          </a:p>
          <a:p>
            <a:pPr lvl="1"/>
            <a:r>
              <a:rPr lang="en-US" dirty="0" smtClean="0"/>
              <a:t>If  Yes, then priority for action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Financial Infrastructure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business models and processes</a:t>
            </a:r>
          </a:p>
          <a:p>
            <a:pPr lvl="1"/>
            <a:r>
              <a:rPr lang="en-US" dirty="0" smtClean="0"/>
              <a:t>remove barriers between campuses</a:t>
            </a:r>
          </a:p>
          <a:p>
            <a:pPr lvl="1"/>
            <a:r>
              <a:rPr lang="en-US" dirty="0" smtClean="0"/>
              <a:t>better facilitate systemwide purchasing and processing for collections, staff, tools, and services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Enterprise-level Collection Management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Enterprise-level = holistic, systemwide </a:t>
            </a:r>
            <a:r>
              <a:rPr lang="en-US" dirty="0" smtClean="0"/>
              <a:t>processes</a:t>
            </a:r>
            <a:endParaRPr lang="en-US" dirty="0" smtClean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create a single copy of a bibliographic record for use by the entire system</a:t>
            </a:r>
          </a:p>
          <a:p>
            <a:pPr lvl="1"/>
            <a:r>
              <a:rPr lang="en-US" dirty="0" smtClean="0"/>
              <a:t>adopt a single set of standards and policies</a:t>
            </a:r>
          </a:p>
          <a:p>
            <a:pPr lvl="1"/>
            <a:r>
              <a:rPr lang="en-US" dirty="0" smtClean="0"/>
              <a:t>eliminate duplication of effort and local variation in practice</a:t>
            </a:r>
          </a:p>
          <a:p>
            <a:r>
              <a:rPr lang="en-US" dirty="0" smtClean="0"/>
              <a:t>new tools</a:t>
            </a:r>
          </a:p>
          <a:p>
            <a:r>
              <a:rPr lang="en-US" dirty="0" smtClean="0"/>
              <a:t>transform collection development</a:t>
            </a:r>
          </a:p>
          <a:p>
            <a:r>
              <a:rPr lang="en-US" dirty="0" smtClean="0"/>
              <a:t>transform cataloging practices</a:t>
            </a:r>
          </a:p>
          <a:p>
            <a:r>
              <a:rPr lang="en-US" dirty="0" smtClean="0"/>
              <a:t>transform organizational </a:t>
            </a:r>
            <a:r>
              <a:rPr lang="en-US" dirty="0" smtClean="0"/>
              <a:t>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New Modes: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	special collections, archives, digital formats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modes for organizing and providing access in support of total life-cycle curation</a:t>
            </a:r>
          </a:p>
          <a:p>
            <a:r>
              <a:rPr lang="en-US" dirty="0" smtClean="0"/>
              <a:t>more output at less cost</a:t>
            </a:r>
          </a:p>
          <a:p>
            <a:pPr lvl="1"/>
            <a:r>
              <a:rPr lang="en-US" dirty="0" smtClean="0"/>
              <a:t>eliminate backlogs and hidden collections </a:t>
            </a:r>
          </a:p>
          <a:p>
            <a:pPr lvl="1"/>
            <a:r>
              <a:rPr lang="en-US" dirty="0" smtClean="0"/>
              <a:t>provide timely and effective access for the end user</a:t>
            </a:r>
          </a:p>
          <a:p>
            <a:pPr lvl="1"/>
            <a:r>
              <a:rPr lang="en-US" dirty="0" smtClean="0"/>
              <a:t>cost less than existing processes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NGTS public website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hlinkClick r:id="rId2"/>
            </a:endParaRPr>
          </a:p>
          <a:p>
            <a:pPr>
              <a:buNone/>
            </a:pPr>
            <a:r>
              <a:rPr lang="en-US" sz="2400" b="1" dirty="0" smtClean="0">
                <a:hlinkClick r:id="rId2"/>
              </a:rPr>
              <a:t>http</a:t>
            </a:r>
            <a:r>
              <a:rPr lang="en-US" sz="2400" b="1" dirty="0" smtClean="0">
                <a:hlinkClick r:id="rId2"/>
              </a:rPr>
              <a:t>://libraries.universityofcalifornia.edu/about/uls/ngts</a:t>
            </a:r>
            <a:r>
              <a:rPr lang="en-US" sz="2400" b="1" dirty="0" smtClean="0">
                <a:hlinkClick r:id="rId2"/>
              </a:rPr>
              <a:t>/</a:t>
            </a:r>
            <a:endParaRPr lang="en-US" sz="2400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Decisions regarding outcomes </a:t>
            </a:r>
            <a:r>
              <a:rPr lang="en-US" dirty="0" smtClean="0"/>
              <a:t>&amp; specific</a:t>
            </a:r>
            <a:r>
              <a:rPr lang="en-US" dirty="0" smtClean="0"/>
              <a:t> actions will be posted in the future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two: PRDLA 2010 Shanghai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Planned</a:t>
            </a:r>
            <a:r>
              <a:rPr lang="en-US" dirty="0" smtClean="0"/>
              <a:t>: detailed report of outcomes &amp; specific actions</a:t>
            </a:r>
          </a:p>
          <a:p>
            <a:endParaRPr lang="en-US" dirty="0" smtClean="0"/>
          </a:p>
          <a:p>
            <a:r>
              <a:rPr lang="en-US" u="sng" dirty="0" smtClean="0"/>
              <a:t>Reality</a:t>
            </a:r>
            <a:r>
              <a:rPr lang="en-US" dirty="0" smtClean="0"/>
              <a:t>: NGTS a year later</a:t>
            </a:r>
          </a:p>
          <a:p>
            <a:pPr lvl="1"/>
            <a:r>
              <a:rPr lang="en-US" dirty="0" smtClean="0"/>
              <a:t>progress</a:t>
            </a:r>
          </a:p>
          <a:p>
            <a:pPr lvl="1"/>
            <a:r>
              <a:rPr lang="en-US" dirty="0" smtClean="0"/>
              <a:t>lessons learned</a:t>
            </a:r>
            <a:endParaRPr lang="en-US" dirty="0" smtClean="0"/>
          </a:p>
          <a:p>
            <a:pPr lvl="1"/>
            <a:r>
              <a:rPr lang="en-US" dirty="0" smtClean="0"/>
              <a:t>next steps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but no report with action plans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schedule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July 2008 – systemwide discussion paper</a:t>
            </a:r>
          </a:p>
          <a:p>
            <a:r>
              <a:rPr lang="en-US" dirty="0" smtClean="0"/>
              <a:t>January 2009 – formal statement of initiative</a:t>
            </a:r>
          </a:p>
          <a:p>
            <a:pPr lvl="1"/>
            <a:r>
              <a:rPr lang="en-US" dirty="0" smtClean="0"/>
              <a:t>charges to Executive Team &amp; Steering Team</a:t>
            </a:r>
          </a:p>
          <a:p>
            <a:r>
              <a:rPr lang="en-US" dirty="0" smtClean="0"/>
              <a:t>April 2009 – scope statement</a:t>
            </a:r>
          </a:p>
          <a:p>
            <a:r>
              <a:rPr lang="en-US" dirty="0" smtClean="0"/>
              <a:t>July 2009 – charges to Resource Teams</a:t>
            </a:r>
          </a:p>
          <a:p>
            <a:r>
              <a:rPr lang="en-US" dirty="0" smtClean="0"/>
              <a:t>3 Phases: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research – July-October 2009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proposals – November 2009-February 2010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analysis – March-May 2010</a:t>
            </a:r>
          </a:p>
          <a:p>
            <a:r>
              <a:rPr lang="en-US" dirty="0" smtClean="0"/>
              <a:t>June 2010 – implementation</a:t>
            </a:r>
          </a:p>
          <a:p>
            <a:r>
              <a:rPr lang="en-US" dirty="0" smtClean="0"/>
              <a:t>October 2010 – report to PRDLA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Reality schedule: 3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/>
            <a:r>
              <a:rPr lang="en-US" dirty="0" smtClean="0"/>
              <a:t>Phase 1: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FF0000"/>
                </a:solidFill>
              </a:rPr>
              <a:t>research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731520" lvl="1" indent="-457200"/>
            <a:r>
              <a:rPr lang="en-US" dirty="0" smtClean="0"/>
              <a:t>July-October 2009                 August 2009-February 2010</a:t>
            </a:r>
          </a:p>
          <a:p>
            <a:pPr marL="731520" lvl="1" indent="-457200"/>
            <a:r>
              <a:rPr lang="en-US" dirty="0" smtClean="0"/>
              <a:t>extensive consultation</a:t>
            </a:r>
            <a:r>
              <a:rPr lang="en-US" dirty="0" smtClean="0"/>
              <a:t> during research took </a:t>
            </a:r>
            <a:r>
              <a:rPr lang="en-US" dirty="0" smtClean="0"/>
              <a:t>a lot of time</a:t>
            </a:r>
            <a:endParaRPr lang="en-US" dirty="0" smtClean="0"/>
          </a:p>
          <a:p>
            <a:pPr marL="731520" lvl="1" indent="-457200"/>
            <a:r>
              <a:rPr lang="en-US" dirty="0" smtClean="0"/>
              <a:t>vetting of reports was complex and took longer than anticipated</a:t>
            </a:r>
            <a:endParaRPr lang="en-US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3669792" y="1676400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Reality schedule: 3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/>
            <a:r>
              <a:rPr lang="en-US" dirty="0" smtClean="0"/>
              <a:t>Phase 2</a:t>
            </a:r>
            <a:r>
              <a:rPr lang="en-US" dirty="0" smtClean="0"/>
              <a:t>:  </a:t>
            </a:r>
            <a:r>
              <a:rPr lang="en-US" b="1" dirty="0" smtClean="0">
                <a:solidFill>
                  <a:srgbClr val="FF0000"/>
                </a:solidFill>
              </a:rPr>
              <a:t>develop specific proposals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731520" lvl="1" indent="-457200"/>
            <a:r>
              <a:rPr lang="en-US" dirty="0" smtClean="0"/>
              <a:t>November 2009-February 2010                </a:t>
            </a:r>
            <a:r>
              <a:rPr lang="en-US" dirty="0" smtClean="0"/>
              <a:t>cancelled</a:t>
            </a:r>
          </a:p>
          <a:p>
            <a:pPr marL="731520" lvl="1" indent="-457200"/>
            <a:r>
              <a:rPr lang="en-US" dirty="0" smtClean="0"/>
              <a:t>insights from Phase I suggested new strategies</a:t>
            </a:r>
          </a:p>
          <a:p>
            <a:pPr marL="731520" lvl="1" indent="-457200"/>
            <a:endParaRPr lang="en-US" dirty="0" smtClean="0"/>
          </a:p>
          <a:p>
            <a:pPr marL="457200" indent="-457200"/>
            <a:r>
              <a:rPr lang="en-US" dirty="0" smtClean="0"/>
              <a:t>New </a:t>
            </a:r>
            <a:r>
              <a:rPr lang="en-US" dirty="0" smtClean="0"/>
              <a:t>Phase 2:</a:t>
            </a:r>
            <a:r>
              <a:rPr lang="en-US" dirty="0" smtClean="0"/>
              <a:t>  March </a:t>
            </a:r>
            <a:r>
              <a:rPr lang="en-US" dirty="0" smtClean="0"/>
              <a:t>2010-September 2010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5257800" y="1676400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Reality schedule: 3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/>
            <a:r>
              <a:rPr lang="en-US" dirty="0" smtClean="0"/>
              <a:t>Phase 3: </a:t>
            </a:r>
            <a:r>
              <a:rPr lang="en-US" b="1" dirty="0" smtClean="0">
                <a:solidFill>
                  <a:srgbClr val="FF0000"/>
                </a:solidFill>
              </a:rPr>
              <a:t>analysis</a:t>
            </a:r>
            <a:endParaRPr lang="en-US" dirty="0" smtClean="0"/>
          </a:p>
          <a:p>
            <a:pPr marL="731520" lvl="1" indent="-457200"/>
            <a:r>
              <a:rPr lang="en-US" dirty="0" smtClean="0"/>
              <a:t>March-May 2010               cancelled</a:t>
            </a:r>
            <a:endParaRPr lang="en-US" dirty="0" smtClean="0"/>
          </a:p>
          <a:p>
            <a:pPr marL="731520" lvl="1" indent="-457200"/>
            <a:endParaRPr lang="en-US" dirty="0" smtClean="0"/>
          </a:p>
          <a:p>
            <a:pPr marL="457200" indent="-457200"/>
            <a:r>
              <a:rPr lang="en-US" dirty="0" smtClean="0"/>
              <a:t>New </a:t>
            </a:r>
            <a:r>
              <a:rPr lang="en-US" dirty="0" smtClean="0"/>
              <a:t>Phase 3: review for </a:t>
            </a:r>
            <a:r>
              <a:rPr lang="en-US" b="1" dirty="0" smtClean="0">
                <a:solidFill>
                  <a:srgbClr val="FF0000"/>
                </a:solidFill>
              </a:rPr>
              <a:t>decisions &amp; priorities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731520" lvl="1" indent="-457200"/>
            <a:r>
              <a:rPr lang="en-US" dirty="0" smtClean="0"/>
              <a:t>October-November </a:t>
            </a:r>
            <a:r>
              <a:rPr lang="en-US" dirty="0" smtClean="0"/>
              <a:t>2010</a:t>
            </a:r>
            <a:r>
              <a:rPr lang="en-US" dirty="0" smtClean="0"/>
              <a:t> </a:t>
            </a:r>
          </a:p>
          <a:p>
            <a:pPr marL="1005840" lvl="2" indent="-457200"/>
            <a:r>
              <a:rPr lang="en-US" u="sng" dirty="0" smtClean="0"/>
              <a:t>after</a:t>
            </a:r>
            <a:r>
              <a:rPr lang="en-US" dirty="0" smtClean="0"/>
              <a:t> </a:t>
            </a:r>
            <a:r>
              <a:rPr lang="en-US" dirty="0" smtClean="0"/>
              <a:t>PRDLA 2010 </a:t>
            </a:r>
            <a:r>
              <a:rPr lang="en-US" dirty="0" smtClean="0"/>
              <a:t>Shanghai</a:t>
            </a:r>
          </a:p>
          <a:p>
            <a:pPr marL="1005840" lvl="2" indent="-457200"/>
            <a:r>
              <a:rPr lang="en-US" dirty="0" smtClean="0"/>
              <a:t>sorry:  no details to share today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352800" y="1676400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have we learned?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meaningful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next-generation             transformative</a:t>
            </a:r>
          </a:p>
          <a:p>
            <a:endParaRPr lang="en-US" dirty="0" smtClean="0"/>
          </a:p>
          <a:p>
            <a:r>
              <a:rPr lang="en-US" dirty="0" smtClean="0"/>
              <a:t>technical services             collection </a:t>
            </a:r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no clear boundary between traditional technical services and traditional collection development and management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276600" y="2715768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048000" y="1725168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Custom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00267F"/>
      </a:hlink>
      <a:folHlink>
        <a:srgbClr val="001452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5194</TotalTime>
  <Words>1503</Words>
  <Application>Microsoft Macintosh PowerPoint</Application>
  <PresentationFormat>On-screen Show (4:3)</PresentationFormat>
  <Paragraphs>339</Paragraphs>
  <Slides>28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Origin</vt:lpstr>
      <vt:lpstr>Transformative Collection Services</vt:lpstr>
      <vt:lpstr>Part one: PRDLA 2009 Auckland</vt:lpstr>
      <vt:lpstr>Part two: PRDLA 2010 Shanghai</vt:lpstr>
      <vt:lpstr>Original schedule </vt:lpstr>
      <vt:lpstr>Reality schedule: 3 Phases</vt:lpstr>
      <vt:lpstr>Reality schedule: 3 Phases</vt:lpstr>
      <vt:lpstr>Reality schedule: 3 Phases</vt:lpstr>
      <vt:lpstr>what have we learned?</vt:lpstr>
      <vt:lpstr>More meaningful vocabulary</vt:lpstr>
      <vt:lpstr>Transformation is not easy</vt:lpstr>
      <vt:lpstr>Organizational context</vt:lpstr>
      <vt:lpstr>“One University, One Library”</vt:lpstr>
      <vt:lpstr>NGTS Process:  consultation &amp; communication</vt:lpstr>
      <vt:lpstr>Revised Phase 2 and 3</vt:lpstr>
      <vt:lpstr>Phase 2 (revised)</vt:lpstr>
      <vt:lpstr>Phase 2:  Financial Infrastructure</vt:lpstr>
      <vt:lpstr>Phase 2:  Operational Infrastructure</vt:lpstr>
      <vt:lpstr>Phase 2:  New Modes</vt:lpstr>
      <vt:lpstr>Phase 2:  Digital Materials</vt:lpstr>
      <vt:lpstr>Phase 2:  work  in progress  </vt:lpstr>
      <vt:lpstr>Phase 3:  review for decisions and priorities </vt:lpstr>
      <vt:lpstr>“Pre-decisional” process</vt:lpstr>
      <vt:lpstr>Proposals under review</vt:lpstr>
      <vt:lpstr>Very important</vt:lpstr>
      <vt:lpstr>Financial Infrastructure </vt:lpstr>
      <vt:lpstr>Enterprise-level Collection Management Services</vt:lpstr>
      <vt:lpstr>New Modes:  special collections, archives, digital formats</vt:lpstr>
      <vt:lpstr>NGTS public website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Martha Hruska</dc:creator>
  <cp:lastModifiedBy>R Bruce Miller</cp:lastModifiedBy>
  <cp:revision>351</cp:revision>
  <dcterms:created xsi:type="dcterms:W3CDTF">2010-10-15T15:23:11Z</dcterms:created>
  <dcterms:modified xsi:type="dcterms:W3CDTF">2010-10-15T18:06:22Z</dcterms:modified>
</cp:coreProperties>
</file>