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1" r:id="rId4"/>
    <p:sldId id="260" r:id="rId5"/>
    <p:sldId id="284" r:id="rId6"/>
    <p:sldId id="286" r:id="rId7"/>
    <p:sldId id="288" r:id="rId8"/>
    <p:sldId id="261" r:id="rId9"/>
    <p:sldId id="263" r:id="rId10"/>
    <p:sldId id="269" r:id="rId11"/>
    <p:sldId id="274" r:id="rId12"/>
    <p:sldId id="290" r:id="rId13"/>
    <p:sldId id="292" r:id="rId14"/>
    <p:sldId id="294" r:id="rId15"/>
    <p:sldId id="272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49" autoAdjust="0"/>
  </p:normalViewPr>
  <p:slideViewPr>
    <p:cSldViewPr>
      <p:cViewPr>
        <p:scale>
          <a:sx n="80" d="100"/>
          <a:sy n="80" d="100"/>
        </p:scale>
        <p:origin x="-2430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06/relationships/legacyDocTextInfo" Target="legacyDocTextInfo.bin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8.bin"/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Relationship Id="rId9" Type="http://schemas.microsoft.com/office/2006/relationships/legacyDiagramText" Target="legacyDiagramText9.bin"/></Relationships>
</file>

<file path=ppt/drawings/_rels/vmlDrawing2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12.bin"/><Relationship Id="rId7" Type="http://schemas.microsoft.com/office/2006/relationships/legacyDiagramText" Target="legacyDiagramText16.bin"/><Relationship Id="rId2" Type="http://schemas.microsoft.com/office/2006/relationships/legacyDiagramText" Target="legacyDiagramText11.bin"/><Relationship Id="rId1" Type="http://schemas.microsoft.com/office/2006/relationships/legacyDiagramText" Target="legacyDiagramText10.bin"/><Relationship Id="rId6" Type="http://schemas.microsoft.com/office/2006/relationships/legacyDiagramText" Target="legacyDiagramText15.bin"/><Relationship Id="rId5" Type="http://schemas.microsoft.com/office/2006/relationships/legacyDiagramText" Target="legacyDiagramText14.bin"/><Relationship Id="rId4" Type="http://schemas.microsoft.com/office/2006/relationships/legacyDiagramText" Target="legacyDiagramText13.bin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34A38-0ABD-4805-97DB-29745B11A21D}" type="datetimeFigureOut">
              <a:rPr lang="zh-CN" altLang="en-US"/>
              <a:pPr>
                <a:defRPr/>
              </a:pPr>
              <a:t>2010/10/16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F84F9-A135-496E-8E7E-4E8378C3C8B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D0205-EE74-4E24-88C5-C593EC6398A4}" type="datetimeFigureOut">
              <a:rPr lang="zh-CN" altLang="en-US"/>
              <a:pPr>
                <a:defRPr/>
              </a:pPr>
              <a:t>2010/10/16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5B0F1-336A-43A7-8323-E16F4D91AC8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374FE-B3B2-4443-AC37-F4630DC55361}" type="datetimeFigureOut">
              <a:rPr lang="zh-CN" altLang="en-US"/>
              <a:pPr>
                <a:defRPr/>
              </a:pPr>
              <a:t>2010/10/16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6BF31-11CB-4839-AC18-0FCA9DD4E6E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42EBA-D0FE-4741-8194-9549A93D40F9}" type="datetimeFigureOut">
              <a:rPr lang="zh-CN" altLang="en-US"/>
              <a:pPr>
                <a:defRPr/>
              </a:pPr>
              <a:t>2010/10/16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25235-311F-42AF-A0A7-04EF9C87AEA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EB182-5484-4029-B58B-54348C6DCAF3}" type="datetimeFigureOut">
              <a:rPr lang="zh-CN" altLang="en-US"/>
              <a:pPr>
                <a:defRPr/>
              </a:pPr>
              <a:t>2010/10/16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E0F8A-D2DC-41F1-B4C9-EC0F9A84AF6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B8CD3-E5F2-45A7-B283-2D677D3BCADE}" type="datetimeFigureOut">
              <a:rPr lang="zh-CN" altLang="en-US"/>
              <a:pPr>
                <a:defRPr/>
              </a:pPr>
              <a:t>2010/10/16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BB699-935D-4138-B5CD-2D39B411A3E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C5B7F-18F8-4D2A-BADB-D1A32E07FFF4}" type="datetimeFigureOut">
              <a:rPr lang="zh-CN" altLang="en-US"/>
              <a:pPr>
                <a:defRPr/>
              </a:pPr>
              <a:t>2010/10/16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271A0-4460-4B2C-8078-89D0C77D83A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78641-01CD-48DA-B5C0-E09F3A19827B}" type="datetimeFigureOut">
              <a:rPr lang="zh-CN" altLang="en-US"/>
              <a:pPr>
                <a:defRPr/>
              </a:pPr>
              <a:t>2010/10/16</a:t>
            </a:fld>
            <a:endParaRPr lang="en-US" altLang="zh-C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808D9-8280-43DE-9591-31B048FC174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59A6C-1029-4132-957E-7A8A84004200}" type="datetimeFigureOut">
              <a:rPr lang="zh-CN" altLang="en-US"/>
              <a:pPr>
                <a:defRPr/>
              </a:pPr>
              <a:t>2010/10/16</a:t>
            </a:fld>
            <a:endParaRPr lang="en-US" altLang="zh-C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2FF44-DFAD-4833-BE2E-C05EE048BBF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5D6F5-9CB3-469B-9163-379F7F35CBEA}" type="datetimeFigureOut">
              <a:rPr lang="zh-CN" altLang="en-US"/>
              <a:pPr>
                <a:defRPr/>
              </a:pPr>
              <a:t>2010/10/16</a:t>
            </a:fld>
            <a:endParaRPr lang="en-US" altLang="zh-C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EB999-EEF0-4287-A146-A7965B5F364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38F0B-5B68-4CCA-B2B4-8343866ABAFA}" type="datetimeFigureOut">
              <a:rPr lang="zh-CN" altLang="en-US"/>
              <a:pPr>
                <a:defRPr/>
              </a:pPr>
              <a:t>2010/10/16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8E280-2865-4720-B7FA-752535091AE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D9E08-4C56-492E-B3B5-C63E70B91AB9}" type="datetimeFigureOut">
              <a:rPr lang="zh-CN" altLang="en-US"/>
              <a:pPr>
                <a:defRPr/>
              </a:pPr>
              <a:t>2010/10/16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4BC55-2727-4082-838C-8A981719D63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1D81557-18F0-4B15-B71E-B12903E64772}" type="datetimeFigureOut">
              <a:rPr lang="zh-CN" altLang="en-US"/>
              <a:pPr>
                <a:defRPr/>
              </a:pPr>
              <a:t>2010/10/16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FEF45E8B-7D0E-4B52-A009-2B76046EF92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Excel_97-2003_Worksheet1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Excel_97-2003_Worksheet2.xls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hyperlink" Target="http://www.fas.harvard.edu/~chgis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/>
          <p:cNvPicPr>
            <a:picLocks noChangeAspect="1" noChangeArrowheads="1"/>
          </p:cNvPicPr>
          <p:nvPr/>
        </p:nvPicPr>
        <p:blipFill>
          <a:blip r:embed="rId2" cstate="print">
            <a:lum bright="44000"/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14000"/>
              </a:srgbClr>
            </a:outerShdw>
          </a:effec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lum bright="2000"/>
          </a:blip>
          <a:srcRect/>
          <a:stretch>
            <a:fillRect/>
          </a:stretch>
        </p:blipFill>
        <p:spPr bwMode="auto">
          <a:xfrm>
            <a:off x="0" y="0"/>
            <a:ext cx="1498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16387" name="Picture 2" descr="C:\Users\Junrong Du\Desktop\ubcblack_full\ubcblack_ful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5638800"/>
            <a:ext cx="31511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0" y="1371600"/>
            <a:ext cx="9144000" cy="2286000"/>
          </a:xfrm>
          <a:prstGeom prst="rect">
            <a:avLst/>
          </a:prstGeom>
          <a:solidFill>
            <a:schemeClr val="accent1">
              <a:lumMod val="20000"/>
              <a:lumOff val="8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4600" y="3886200"/>
            <a:ext cx="38100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Eleanor Yuen</a:t>
            </a:r>
          </a:p>
          <a:p>
            <a: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Asian Library</a:t>
            </a:r>
          </a:p>
          <a:p>
            <a: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University of British Columbia October 20</a:t>
            </a:r>
            <a:r>
              <a:rPr lang="en-US" sz="2000" b="1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th</a:t>
            </a:r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, 2010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1371600"/>
            <a:ext cx="7924800" cy="21605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CA" sz="2800" b="1">
                <a:effectLst>
                  <a:outerShdw blurRad="38100" dist="38100" dir="2700000" algn="tl">
                    <a:srgbClr val="C0C0C0"/>
                  </a:outerShdw>
                </a:effectLst>
                <a:latin typeface="Castellar" pitchFamily="18" charset="0"/>
                <a:cs typeface="Times New Roman" pitchFamily="18" charset="0"/>
              </a:rPr>
              <a:t>The Digitization of Asian Materials at UBC: A Model for National and International Collaborations</a:t>
            </a:r>
            <a:endParaRPr lang="en-US" altLang="zh-CN" sz="2800" b="1">
              <a:effectLst>
                <a:outerShdw blurRad="38100" dist="38100" dir="2700000" algn="tl">
                  <a:srgbClr val="C0C0C0"/>
                </a:outerShdw>
              </a:effectLst>
              <a:latin typeface="Castellar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lum bright="2000"/>
          </a:blip>
          <a:srcRect/>
          <a:stretch>
            <a:fillRect/>
          </a:stretch>
        </p:blipFill>
        <p:spPr bwMode="auto">
          <a:xfrm>
            <a:off x="0" y="0"/>
            <a:ext cx="12954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228600" y="1066800"/>
            <a:ext cx="8915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200150" indent="-1200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itchFamily="18" charset="0"/>
                <a:cs typeface="+mn-cs"/>
              </a:rPr>
              <a:t>Finding: Head Tax Fee Paid by </a:t>
            </a:r>
            <a:r>
              <a:rPr lang="en-US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itchFamily="18" charset="0"/>
                <a:cs typeface="+mn-cs"/>
              </a:rPr>
              <a:t>Taishan</a:t>
            </a:r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itchFamily="18" charset="0"/>
                <a:cs typeface="+mn-cs"/>
              </a:rPr>
              <a:t> Immigrants</a:t>
            </a:r>
          </a:p>
        </p:txBody>
      </p:sp>
      <p:graphicFrame>
        <p:nvGraphicFramePr>
          <p:cNvPr id="25605" name="Chart 5"/>
          <p:cNvGraphicFramePr>
            <a:graphicFrameLocks/>
          </p:cNvGraphicFramePr>
          <p:nvPr/>
        </p:nvGraphicFramePr>
        <p:xfrm>
          <a:off x="787400" y="2006600"/>
          <a:ext cx="7416800" cy="2768600"/>
        </p:xfrm>
        <a:graphic>
          <a:graphicData uri="http://schemas.openxmlformats.org/presentationml/2006/ole">
            <p:oleObj spid="_x0000_s25605" r:id="rId4" imgW="7419475" imgH="2767824" progId="Excel.Sheet.8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685800"/>
            <a:ext cx="3200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Where research connects communities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71600" y="4648200"/>
            <a:ext cx="60198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v"/>
              <a:defRPr/>
            </a:pPr>
            <a:r>
              <a:rPr lang="zh-CN" alt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zh-CN" sz="16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16,123 Taishan immigrants paid 500 dollars for the Head Tax Fee;</a:t>
            </a:r>
          </a:p>
          <a:p>
            <a:pPr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v"/>
              <a:defRPr/>
            </a:pPr>
            <a:r>
              <a:rPr lang="en-US" altLang="zh-CN" sz="16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 15,013 paid 50 dollars;</a:t>
            </a:r>
          </a:p>
          <a:p>
            <a:pPr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v"/>
              <a:defRPr/>
            </a:pPr>
            <a:r>
              <a:rPr lang="en-US" altLang="zh-CN" sz="16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 6,932 paid 100 dollars;</a:t>
            </a:r>
          </a:p>
          <a:p>
            <a:pPr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v"/>
              <a:defRPr/>
            </a:pPr>
            <a:r>
              <a:rPr lang="en-US" altLang="zh-CN" sz="16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 1,969 paid 0.5 dollars.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15000" y="1828800"/>
            <a:ext cx="12954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N=44,131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76400" y="6350000"/>
            <a:ext cx="72390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en-CA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w Cen MT Condensed Extra Bold" pitchFamily="34" charset="0"/>
                <a:cs typeface="Times New Roman" pitchFamily="18" charset="0"/>
              </a:rPr>
              <a:t>The Digitization of Asian Materials at UBC</a:t>
            </a:r>
            <a:endParaRPr lang="en-US" altLang="zh-CN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w Cen MT Condensed Extra Bold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lum bright="2000"/>
          </a:blip>
          <a:srcRect/>
          <a:stretch>
            <a:fillRect/>
          </a:stretch>
        </p:blipFill>
        <p:spPr bwMode="auto">
          <a:xfrm>
            <a:off x="0" y="0"/>
            <a:ext cx="12954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228600" y="1066800"/>
            <a:ext cx="89154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200150" indent="-12001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itchFamily="18" charset="0"/>
                <a:cs typeface="+mn-cs"/>
              </a:rPr>
              <a:t>Finding: Head Tax Fee Paid by </a:t>
            </a:r>
            <a:r>
              <a:rPr lang="en-US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itchFamily="18" charset="0"/>
                <a:cs typeface="+mn-cs"/>
              </a:rPr>
              <a:t>Zhongshan</a:t>
            </a:r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itchFamily="18" charset="0"/>
                <a:cs typeface="+mn-cs"/>
              </a:rPr>
              <a:t> Immigrants</a:t>
            </a:r>
          </a:p>
        </p:txBody>
      </p:sp>
      <p:graphicFrame>
        <p:nvGraphicFramePr>
          <p:cNvPr id="26629" name="Chart 5"/>
          <p:cNvGraphicFramePr>
            <a:graphicFrameLocks/>
          </p:cNvGraphicFramePr>
          <p:nvPr/>
        </p:nvGraphicFramePr>
        <p:xfrm>
          <a:off x="939800" y="2082800"/>
          <a:ext cx="7416800" cy="2692400"/>
        </p:xfrm>
        <a:graphic>
          <a:graphicData uri="http://schemas.openxmlformats.org/presentationml/2006/ole">
            <p:oleObj spid="_x0000_s26629" r:id="rId4" imgW="7419475" imgH="2688569" progId="Excel.Sheet.8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685800"/>
            <a:ext cx="3200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Where research connects communities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47800" y="4724400"/>
            <a:ext cx="62484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v"/>
              <a:defRPr/>
            </a:pPr>
            <a:r>
              <a:rPr lang="zh-CN" altLang="en-US" sz="16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zh-CN" sz="16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2,873 Taishan immigrants paid 500 dollars for the Head Tax Fee;</a:t>
            </a:r>
          </a:p>
          <a:p>
            <a:pPr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v"/>
              <a:defRPr/>
            </a:pPr>
            <a:r>
              <a:rPr lang="en-US" altLang="zh-CN" sz="16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 1,461 paid 50 dollars;</a:t>
            </a:r>
          </a:p>
          <a:p>
            <a:pPr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v"/>
              <a:defRPr/>
            </a:pPr>
            <a:r>
              <a:rPr lang="en-US" altLang="zh-CN" sz="16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 943 paid 100 dollars;</a:t>
            </a:r>
          </a:p>
          <a:p>
            <a:pPr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v"/>
              <a:defRPr/>
            </a:pPr>
            <a:r>
              <a:rPr lang="en-US" altLang="zh-CN" sz="16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 126 paid 0.5 dollars.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57800" y="1905000"/>
            <a:ext cx="12954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N=5,899</a:t>
            </a:r>
          </a:p>
        </p:txBody>
      </p:sp>
      <p:sp>
        <p:nvSpPr>
          <p:cNvPr id="10" name="Rectangle 9"/>
          <p:cNvSpPr/>
          <p:nvPr/>
        </p:nvSpPr>
        <p:spPr>
          <a:xfrm>
            <a:off x="1676400" y="6350000"/>
            <a:ext cx="72390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en-CA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w Cen MT Condensed Extra Bold" pitchFamily="34" charset="0"/>
                <a:cs typeface="Times New Roman" pitchFamily="18" charset="0"/>
              </a:rPr>
              <a:t>The Digitization of Asian Materials at UBC</a:t>
            </a:r>
            <a:endParaRPr lang="en-US" altLang="zh-CN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w Cen MT Condensed Extra Bold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lum bright="2000"/>
          </a:blip>
          <a:srcRect/>
          <a:stretch>
            <a:fillRect/>
          </a:stretch>
        </p:blipFill>
        <p:spPr bwMode="auto">
          <a:xfrm>
            <a:off x="0" y="0"/>
            <a:ext cx="12954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381000" y="990600"/>
            <a:ext cx="7467600" cy="366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CA" altLang="zh-CN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Extra Bold" pitchFamily="18" charset="0"/>
              </a:rPr>
              <a:t>National </a:t>
            </a:r>
            <a:r>
              <a:rPr lang="en-CA" altLang="zh-CN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Extra Bold" pitchFamily="18" charset="0"/>
              </a:rPr>
              <a:t>Collaboration</a:t>
            </a:r>
            <a:endParaRPr lang="en-US" altLang="zh-CN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371600"/>
            <a:ext cx="5867400" cy="6715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altLang="zh-CN" dirty="0" smtClean="0"/>
              <a:t>The </a:t>
            </a:r>
            <a:r>
              <a:rPr lang="en-CA" altLang="zh-CN" dirty="0"/>
              <a:t>Korean Canadian Heritage Archives Project </a:t>
            </a:r>
          </a:p>
          <a:p>
            <a:r>
              <a:rPr lang="en-CA" altLang="zh-CN" dirty="0" smtClean="0"/>
              <a:t>Partnership </a:t>
            </a:r>
            <a:r>
              <a:rPr lang="en-CA" altLang="zh-CN" dirty="0"/>
              <a:t>and funding model</a:t>
            </a:r>
            <a:r>
              <a:rPr lang="en-US" altLang="zh-CN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685800"/>
            <a:ext cx="3200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Where research connects communities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676400" y="6350000"/>
            <a:ext cx="72390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en-CA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w Cen MT Condensed Extra Bold" pitchFamily="34" charset="0"/>
                <a:cs typeface="Times New Roman" pitchFamily="18" charset="0"/>
              </a:rPr>
              <a:t>The Digitization of Asian Materials at UBC</a:t>
            </a:r>
            <a:endParaRPr lang="en-US" altLang="zh-CN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w Cen MT Condensed Extra Bold" pitchFamily="34" charset="0"/>
              <a:cs typeface="Times New Roman" pitchFamily="18" charset="0"/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04800" y="2185989"/>
            <a:ext cx="78486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lvl="1" indent="-285750">
              <a:buFontTx/>
              <a:buChar char="-"/>
            </a:pPr>
            <a:r>
              <a:rPr lang="en-CA" altLang="zh-CN" dirty="0"/>
              <a:t> Project Partner </a:t>
            </a:r>
            <a:r>
              <a:rPr lang="en-CA" altLang="zh-CN" dirty="0" smtClean="0"/>
              <a:t>– Cheng Yu </a:t>
            </a:r>
            <a:r>
              <a:rPr lang="en-CA" altLang="zh-CN" dirty="0"/>
              <a:t>Tung East Asian Library, Univ. of Toronto, </a:t>
            </a:r>
            <a:r>
              <a:rPr lang="en-CA" altLang="zh-CN" dirty="0" smtClean="0"/>
              <a:t>Canada</a:t>
            </a:r>
            <a:endParaRPr lang="en-CA" altLang="zh-CN" dirty="0"/>
          </a:p>
          <a:p>
            <a:pPr>
              <a:buFontTx/>
              <a:buChar char="-"/>
            </a:pPr>
            <a:endParaRPr lang="en-CA" altLang="zh-CN" dirty="0"/>
          </a:p>
          <a:p>
            <a:pPr marL="742950" lvl="1" indent="-285750">
              <a:buFontTx/>
              <a:buChar char="-"/>
            </a:pPr>
            <a:r>
              <a:rPr lang="en-CA" altLang="zh-CN" dirty="0"/>
              <a:t>Objectives – collect publications on Korea and Koreans published in Western Canada</a:t>
            </a:r>
          </a:p>
          <a:p>
            <a:endParaRPr lang="en-CA" altLang="zh-CN" dirty="0"/>
          </a:p>
          <a:p>
            <a:pPr marL="742950" lvl="1" indent="-285750">
              <a:buFontTx/>
              <a:buChar char="-"/>
            </a:pPr>
            <a:r>
              <a:rPr lang="en-CA" altLang="zh-CN" dirty="0"/>
              <a:t> At the local level – work with faculty, regional / local organizations, families and individuals</a:t>
            </a:r>
          </a:p>
          <a:p>
            <a:endParaRPr lang="en-CA" altLang="zh-CN" dirty="0"/>
          </a:p>
          <a:p>
            <a:pPr marL="742950" lvl="1" indent="-285750">
              <a:buFontTx/>
              <a:buChar char="-"/>
            </a:pPr>
            <a:r>
              <a:rPr lang="en-CA" altLang="zh-CN" dirty="0"/>
              <a:t> Work in tandem with the Korean Collections Consortium of north America (KCCNA)</a:t>
            </a:r>
          </a:p>
          <a:p>
            <a:pPr marL="742950" lvl="1" indent="-285750">
              <a:buFontTx/>
              <a:buChar char="-"/>
            </a:pPr>
            <a:endParaRPr lang="en-CA" altLang="zh-CN" dirty="0"/>
          </a:p>
          <a:p>
            <a:pPr marL="742950" lvl="1" indent="-285750">
              <a:buFontTx/>
              <a:buChar char="-"/>
            </a:pPr>
            <a:r>
              <a:rPr lang="en-CA" altLang="zh-CN" dirty="0"/>
              <a:t>Funded by a local bank in </a:t>
            </a:r>
            <a:r>
              <a:rPr lang="en-CA" altLang="zh-CN" dirty="0" smtClean="0"/>
              <a:t>Vancouver</a:t>
            </a:r>
            <a:endParaRPr lang="en-CA" altLang="zh-CN" dirty="0"/>
          </a:p>
          <a:p>
            <a:r>
              <a:rPr lang="en-CA" altLang="zh-CN" dirty="0"/>
              <a:t>  </a:t>
            </a:r>
          </a:p>
          <a:p>
            <a:endParaRPr lang="en-CA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lum bright="2000"/>
          </a:blip>
          <a:srcRect/>
          <a:stretch>
            <a:fillRect/>
          </a:stretch>
        </p:blipFill>
        <p:spPr bwMode="auto">
          <a:xfrm>
            <a:off x="0" y="0"/>
            <a:ext cx="12954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381000" y="990600"/>
            <a:ext cx="746760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CA" altLang="zh-CN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Extra Bold" pitchFamily="18" charset="0"/>
              </a:rPr>
              <a:t>International Collaboration</a:t>
            </a:r>
            <a:endParaRPr lang="en-US" altLang="zh-CN" sz="20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447800"/>
            <a:ext cx="8382000" cy="6715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CA" altLang="zh-CN" dirty="0"/>
              <a:t>The Digitization of Chinese clan association publications</a:t>
            </a:r>
          </a:p>
          <a:p>
            <a:r>
              <a:rPr lang="en-CA" altLang="zh-CN" dirty="0"/>
              <a:t>Partnership and funding model</a:t>
            </a:r>
            <a:r>
              <a:rPr lang="en-US" altLang="zh-CN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685800"/>
            <a:ext cx="3200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Where research connects communities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676400" y="6350000"/>
            <a:ext cx="72390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en-CA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w Cen MT Condensed Extra Bold" pitchFamily="34" charset="0"/>
                <a:cs typeface="Times New Roman" pitchFamily="18" charset="0"/>
              </a:rPr>
              <a:t>The Digitization of Asian Materials at UBC</a:t>
            </a:r>
            <a:endParaRPr lang="en-US" altLang="zh-CN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w Cen MT Condensed Extra Bold" pitchFamily="34" charset="0"/>
              <a:cs typeface="Times New Roman" pitchFamily="18" charset="0"/>
            </a:endParaRPr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533400" y="2362200"/>
            <a:ext cx="80772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CA" altLang="zh-CN" dirty="0"/>
              <a:t> Project Partner – Genealogy Society of Utah</a:t>
            </a:r>
          </a:p>
          <a:p>
            <a:pPr>
              <a:buFontTx/>
              <a:buChar char="-"/>
            </a:pPr>
            <a:endParaRPr lang="en-CA" altLang="zh-CN" dirty="0"/>
          </a:p>
          <a:p>
            <a:pPr>
              <a:buFontTx/>
              <a:buChar char="-"/>
            </a:pPr>
            <a:r>
              <a:rPr lang="en-CA" altLang="zh-CN" dirty="0"/>
              <a:t>Objective – provide on-line access to 5,600 pages of scanned images of local publications which are not readily available outside southern China</a:t>
            </a:r>
          </a:p>
          <a:p>
            <a:endParaRPr lang="en-CA" altLang="zh-CN" dirty="0"/>
          </a:p>
          <a:p>
            <a:pPr>
              <a:buFontTx/>
              <a:buChar char="-"/>
            </a:pPr>
            <a:r>
              <a:rPr lang="en-CA" altLang="zh-CN" dirty="0"/>
              <a:t> Also work with local publishers in southern China and families and individuals in Vancouver</a:t>
            </a:r>
          </a:p>
          <a:p>
            <a:endParaRPr lang="en-CA" altLang="zh-CN" dirty="0"/>
          </a:p>
          <a:p>
            <a:pPr>
              <a:buFontTx/>
              <a:buChar char="-"/>
            </a:pPr>
            <a:r>
              <a:rPr lang="en-CA" altLang="zh-CN" dirty="0" smtClean="0"/>
              <a:t>GSU </a:t>
            </a:r>
            <a:r>
              <a:rPr lang="en-CA" altLang="zh-CN" dirty="0"/>
              <a:t>did the scanning on-site at UBC with their own equipment; UBC acted as content-provider</a:t>
            </a:r>
          </a:p>
          <a:p>
            <a:r>
              <a:rPr lang="en-CA" altLang="zh-CN" dirty="0" smtClean="0"/>
              <a:t>  </a:t>
            </a:r>
            <a:endParaRPr lang="en-CA" altLang="zh-CN" dirty="0"/>
          </a:p>
          <a:p>
            <a:endParaRPr lang="en-CA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00110"/>
          </a:xfrm>
          <a:noFill/>
        </p:spPr>
        <p:txBody>
          <a:bodyPr>
            <a:spAutoFit/>
          </a:bodyPr>
          <a:lstStyle/>
          <a:p>
            <a:pPr algn="l"/>
            <a:r>
              <a:rPr lang="en-CA" altLang="zh-CN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Extra Bold" pitchFamily="18" charset="0"/>
                <a:ea typeface="+mn-ea"/>
                <a:cs typeface="Arial" charset="0"/>
              </a:rPr>
              <a:t>Major Challenges</a:t>
            </a:r>
            <a:endParaRPr lang="en-US" altLang="zh-CN" sz="2000" b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ckwell Extra Bold" pitchFamily="18" charset="0"/>
              <a:ea typeface="+mn-ea"/>
              <a:cs typeface="Arial" charset="0"/>
            </a:endParaRPr>
          </a:p>
        </p:txBody>
      </p:sp>
      <p:sp>
        <p:nvSpPr>
          <p:cNvPr id="686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CA" altLang="zh-CN" sz="2000" b="1" dirty="0" smtClean="0"/>
              <a:t>International partners have</a:t>
            </a:r>
            <a:r>
              <a:rPr lang="en-CA" altLang="zh-CN" sz="2000" dirty="0" smtClean="0"/>
              <a:t>:</a:t>
            </a:r>
          </a:p>
          <a:p>
            <a:pPr>
              <a:buFont typeface="Arial" charset="0"/>
              <a:buNone/>
            </a:pPr>
            <a:r>
              <a:rPr lang="en-CA" altLang="zh-CN" sz="2000" dirty="0" smtClean="0"/>
              <a:t>- Different concept of copyright vs. ownership </a:t>
            </a:r>
          </a:p>
          <a:p>
            <a:pPr>
              <a:buFont typeface="Arial" charset="0"/>
              <a:buNone/>
            </a:pPr>
            <a:r>
              <a:rPr lang="en-CA" altLang="zh-CN" sz="2000" dirty="0" smtClean="0"/>
              <a:t>- Legal counsel’s requirement for agreements &amp; MOUs</a:t>
            </a:r>
          </a:p>
          <a:p>
            <a:pPr>
              <a:buFont typeface="Arial" charset="0"/>
              <a:buNone/>
            </a:pPr>
            <a:endParaRPr lang="en-CA" altLang="zh-CN" sz="2000" dirty="0" smtClean="0"/>
          </a:p>
          <a:p>
            <a:pPr>
              <a:buFont typeface="Arial" charset="0"/>
              <a:buNone/>
            </a:pPr>
            <a:r>
              <a:rPr lang="en-CA" altLang="zh-CN" sz="2000" b="1" dirty="0" smtClean="0"/>
              <a:t>Asian Library needs to: </a:t>
            </a:r>
          </a:p>
          <a:p>
            <a:pPr>
              <a:buFont typeface="Arial" charset="0"/>
              <a:buNone/>
            </a:pPr>
            <a:r>
              <a:rPr lang="en-CA" altLang="zh-CN" sz="2000" dirty="0" smtClean="0"/>
              <a:t>- Revisit the archival collection policy</a:t>
            </a:r>
          </a:p>
          <a:p>
            <a:pPr>
              <a:buFont typeface="Arial" charset="0"/>
              <a:buNone/>
            </a:pPr>
            <a:r>
              <a:rPr lang="en-CA" altLang="zh-CN" sz="2000" dirty="0" smtClean="0"/>
              <a:t>- Investigate choice for access software for Asian materials</a:t>
            </a:r>
          </a:p>
          <a:p>
            <a:pPr>
              <a:buFont typeface="Arial" charset="0"/>
              <a:buNone/>
            </a:pPr>
            <a:r>
              <a:rPr lang="en-CA" altLang="zh-CN" sz="2000" dirty="0" smtClean="0"/>
              <a:t>	</a:t>
            </a:r>
            <a:r>
              <a:rPr lang="en-CA" altLang="zh-CN" sz="1400" dirty="0" err="1" smtClean="0"/>
              <a:t>CONTENTdm</a:t>
            </a:r>
            <a:r>
              <a:rPr lang="en-CA" altLang="zh-CN" sz="1400" dirty="0" smtClean="0"/>
              <a:t>, </a:t>
            </a:r>
            <a:r>
              <a:rPr lang="en-CA" altLang="zh-CN" sz="1400" dirty="0" err="1" smtClean="0"/>
              <a:t>DSpace</a:t>
            </a:r>
            <a:r>
              <a:rPr lang="en-CA" altLang="zh-CN" sz="1400" dirty="0" smtClean="0"/>
              <a:t>, OJS</a:t>
            </a:r>
          </a:p>
          <a:p>
            <a:pPr>
              <a:buFont typeface="Arial" charset="0"/>
              <a:buNone/>
            </a:pPr>
            <a:r>
              <a:rPr lang="en-CA" altLang="zh-CN" sz="2000" dirty="0" smtClean="0"/>
              <a:t>- Do due diligence to protect fragile materials, authenticate rare items</a:t>
            </a:r>
          </a:p>
          <a:p>
            <a:pPr>
              <a:buFont typeface="Arial" charset="0"/>
              <a:buNone/>
            </a:pPr>
            <a:r>
              <a:rPr lang="en-CA" altLang="zh-CN" sz="2000" dirty="0" smtClean="0"/>
              <a:t>- Identify expertise and technical skills such as contextual information,</a:t>
            </a:r>
          </a:p>
          <a:p>
            <a:pPr>
              <a:buFont typeface="Arial" charset="0"/>
              <a:buNone/>
            </a:pPr>
            <a:r>
              <a:rPr lang="en-CA" altLang="zh-CN" sz="2000" dirty="0" smtClean="0"/>
              <a:t>  historical background or other similar digital projects</a:t>
            </a:r>
          </a:p>
          <a:p>
            <a:pPr>
              <a:buFont typeface="Arial" charset="0"/>
              <a:buNone/>
            </a:pPr>
            <a:r>
              <a:rPr lang="en-CA" altLang="zh-CN" sz="2000" dirty="0" smtClean="0"/>
              <a:t>- Identify Institutional repositories for hosting</a:t>
            </a:r>
          </a:p>
          <a:p>
            <a:pPr>
              <a:buFont typeface="Arial" charset="0"/>
              <a:buNone/>
            </a:pPr>
            <a:endParaRPr lang="en-US" altLang="zh-CN" sz="2000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lum bright="2000"/>
          </a:blip>
          <a:srcRect/>
          <a:stretch>
            <a:fillRect/>
          </a:stretch>
        </p:blipFill>
        <p:spPr bwMode="auto">
          <a:xfrm>
            <a:off x="0" y="0"/>
            <a:ext cx="12954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0" y="685800"/>
            <a:ext cx="3200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Where research connects communities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lum bright="2000"/>
          </a:blip>
          <a:srcRect/>
          <a:stretch>
            <a:fillRect/>
          </a:stretch>
        </p:blipFill>
        <p:spPr bwMode="auto">
          <a:xfrm>
            <a:off x="0" y="0"/>
            <a:ext cx="12954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2362200" y="2743200"/>
            <a:ext cx="419100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8000" b="1">
                <a:solidFill>
                  <a:srgbClr val="98480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Edwardian Script ITC" pitchFamily="66" charset="0"/>
              </a:rPr>
              <a:t>The End</a:t>
            </a:r>
            <a:endParaRPr lang="en-US" altLang="zh-CN" sz="7200" b="1">
              <a:solidFill>
                <a:srgbClr val="984807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Edwardian Script ITC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685800"/>
            <a:ext cx="3200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Where research connects communities</a:t>
            </a:r>
          </a:p>
        </p:txBody>
      </p:sp>
      <p:sp>
        <p:nvSpPr>
          <p:cNvPr id="8" name="Rectangle 7"/>
          <p:cNvSpPr/>
          <p:nvPr/>
        </p:nvSpPr>
        <p:spPr>
          <a:xfrm>
            <a:off x="1676400" y="6350000"/>
            <a:ext cx="72390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en-CA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w Cen MT Condensed Extra Bold" pitchFamily="34" charset="0"/>
                <a:cs typeface="Times New Roman" pitchFamily="18" charset="0"/>
              </a:rPr>
              <a:t>The Digitization of Asian Materials at UBC</a:t>
            </a:r>
            <a:endParaRPr lang="en-US" altLang="zh-CN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w Cen MT Condensed Extra Bold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lum bright="2000"/>
          </a:blip>
          <a:srcRect/>
          <a:stretch>
            <a:fillRect/>
          </a:stretch>
        </p:blipFill>
        <p:spPr bwMode="auto">
          <a:xfrm>
            <a:off x="0" y="0"/>
            <a:ext cx="12954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1676400" y="6350000"/>
            <a:ext cx="72390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en-CA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w Cen MT Condensed Extra Bold" pitchFamily="34" charset="0"/>
                <a:cs typeface="Times New Roman" pitchFamily="18" charset="0"/>
              </a:rPr>
              <a:t>The Digitization of Asian Materials at UBC</a:t>
            </a:r>
            <a:endParaRPr lang="en-US" altLang="zh-CN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w Cen MT Condensed Extra Bold" pitchFamily="34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905000"/>
            <a:ext cx="8305800" cy="6096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70000"/>
              </a:lnSpc>
              <a:buClr>
                <a:schemeClr val="tx2"/>
              </a:buClr>
              <a:defRPr/>
            </a:pPr>
            <a:r>
              <a:rPr lang="en-US" altLang="zh-CN" sz="20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楷体"/>
                <a:cs typeface="Times New Roman" pitchFamily="18" charset="0"/>
              </a:rPr>
              <a:t>			       </a:t>
            </a:r>
            <a:endParaRPr lang="en-US" altLang="zh-CN" sz="2000" b="1" i="1">
              <a:solidFill>
                <a:srgbClr val="25406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4378" name="Rectangle 7"/>
          <p:cNvSpPr>
            <a:spLocks noGrp="1"/>
          </p:cNvSpPr>
          <p:nvPr>
            <p:ph type="title" idx="4294967295"/>
          </p:nvPr>
        </p:nvSpPr>
        <p:spPr>
          <a:xfrm>
            <a:off x="457200" y="992088"/>
            <a:ext cx="8229600" cy="40011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CA" altLang="zh-CN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Extra Bold" pitchFamily="18" charset="0"/>
                <a:ea typeface="+mn-ea"/>
                <a:cs typeface="Arial" charset="0"/>
              </a:rPr>
              <a:t>Digitization </a:t>
            </a:r>
            <a:r>
              <a:rPr lang="en-CA" altLang="zh-CN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Extra Bold" pitchFamily="18" charset="0"/>
                <a:ea typeface="+mn-ea"/>
                <a:cs typeface="Arial" charset="0"/>
              </a:rPr>
              <a:t>Projects At a Glance (1)</a:t>
            </a:r>
            <a:endParaRPr lang="en-US" altLang="zh-CN" sz="2000" b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ckwell Extra Bold" pitchFamily="18" charset="0"/>
              <a:ea typeface="+mn-ea"/>
              <a:cs typeface="Arial" charset="0"/>
            </a:endParaRPr>
          </a:p>
        </p:txBody>
      </p:sp>
      <p:graphicFrame>
        <p:nvGraphicFramePr>
          <p:cNvPr id="14346" name="Organization Chart 10"/>
          <p:cNvGraphicFramePr>
            <a:graphicFrameLocks/>
          </p:cNvGraphicFramePr>
          <p:nvPr>
            <p:ph type="dgm" idx="4294967295"/>
          </p:nvPr>
        </p:nvGraphicFramePr>
        <p:xfrm>
          <a:off x="457200" y="1614488"/>
          <a:ext cx="8229600" cy="4495800"/>
        </p:xfrm>
        <a:graphic>
          <a:graphicData uri="http://schemas.openxmlformats.org/drawingml/2006/compatibility">
            <com:legacyDrawing xmlns:com="http://schemas.openxmlformats.org/drawingml/2006/compatibility" spid="_x0000_s1434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685800"/>
            <a:ext cx="3200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Where research connects communities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lum bright="2000"/>
          </a:blip>
          <a:srcRect/>
          <a:stretch>
            <a:fillRect/>
          </a:stretch>
        </p:blipFill>
        <p:spPr bwMode="auto">
          <a:xfrm>
            <a:off x="0" y="0"/>
            <a:ext cx="12954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1676400" y="6350000"/>
            <a:ext cx="72390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en-CA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w Cen MT Condensed Extra Bold" pitchFamily="34" charset="0"/>
                <a:cs typeface="Times New Roman" pitchFamily="18" charset="0"/>
              </a:rPr>
              <a:t>The Digitization of Asian Materials at UBC</a:t>
            </a:r>
            <a:endParaRPr lang="en-US" altLang="zh-CN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w Cen MT Condensed Extra Bold" pitchFamily="34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905000"/>
            <a:ext cx="8305800" cy="6096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70000"/>
              </a:lnSpc>
              <a:buClr>
                <a:schemeClr val="tx2"/>
              </a:buClr>
              <a:defRPr/>
            </a:pPr>
            <a:r>
              <a:rPr lang="en-US" altLang="zh-CN" sz="20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ea typeface="楷体"/>
                <a:cs typeface="Times New Roman" pitchFamily="18" charset="0"/>
              </a:rPr>
              <a:t>			       </a:t>
            </a:r>
            <a:endParaRPr lang="en-US" altLang="zh-CN" sz="2000" b="1" i="1">
              <a:solidFill>
                <a:srgbClr val="25406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8942" name="Rectangle 6"/>
          <p:cNvSpPr>
            <a:spLocks noGrp="1"/>
          </p:cNvSpPr>
          <p:nvPr>
            <p:ph type="title"/>
          </p:nvPr>
        </p:nvSpPr>
        <p:spPr>
          <a:xfrm>
            <a:off x="457200" y="1144488"/>
            <a:ext cx="8229600" cy="400110"/>
          </a:xfrm>
          <a:noFill/>
        </p:spPr>
        <p:txBody>
          <a:bodyPr>
            <a:spAutoFit/>
          </a:bodyPr>
          <a:lstStyle/>
          <a:p>
            <a:pPr algn="l">
              <a:defRPr/>
            </a:pPr>
            <a:r>
              <a:rPr lang="en-CA" altLang="zh-CN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Extra Bold" pitchFamily="18" charset="0"/>
                <a:ea typeface="+mn-ea"/>
                <a:cs typeface="Arial" charset="0"/>
              </a:rPr>
              <a:t>Digitization </a:t>
            </a:r>
            <a:r>
              <a:rPr lang="en-CA" altLang="zh-CN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Extra Bold" pitchFamily="18" charset="0"/>
                <a:ea typeface="+mn-ea"/>
                <a:cs typeface="Arial" charset="0"/>
              </a:rPr>
              <a:t>Projects At a Glance (2)</a:t>
            </a:r>
            <a:endParaRPr lang="en-US" altLang="zh-CN" sz="2000" b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ckwell Extra Bold" pitchFamily="18" charset="0"/>
              <a:ea typeface="+mn-ea"/>
              <a:cs typeface="Arial" charset="0"/>
            </a:endParaRPr>
          </a:p>
        </p:txBody>
      </p:sp>
      <p:graphicFrame>
        <p:nvGraphicFramePr>
          <p:cNvPr id="38919" name="Organization Chart 7"/>
          <p:cNvGraphicFramePr>
            <a:graphicFrameLocks/>
          </p:cNvGraphicFramePr>
          <p:nvPr>
            <p:ph type="dgm" idx="1"/>
          </p:nvPr>
        </p:nvGraphicFramePr>
        <p:xfrm>
          <a:off x="457200" y="1614488"/>
          <a:ext cx="8229600" cy="4495800"/>
        </p:xfrm>
        <a:graphic>
          <a:graphicData uri="http://schemas.openxmlformats.org/drawingml/2006/compatibility">
            <com:legacyDrawing xmlns:com="http://schemas.openxmlformats.org/drawingml/2006/compatibility" spid="_x0000_s38919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685800"/>
            <a:ext cx="3200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Where research connects communities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lum bright="2000"/>
          </a:blip>
          <a:srcRect/>
          <a:stretch>
            <a:fillRect/>
          </a:stretch>
        </p:blipFill>
        <p:spPr bwMode="auto">
          <a:xfrm>
            <a:off x="0" y="0"/>
            <a:ext cx="12954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381000" y="1219200"/>
            <a:ext cx="746760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altLang="zh-CN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Extra Bold" pitchFamily="18" charset="0"/>
              </a:rPr>
              <a:t>UBC Libraries Strategic directions 2010 - 2015</a:t>
            </a:r>
            <a:endParaRPr lang="en-US" altLang="zh-CN" sz="20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1447800"/>
            <a:ext cx="8382000" cy="3292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en-US" altLang="zh-CN" sz="20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    </a:t>
            </a:r>
          </a:p>
          <a:p>
            <a:pPr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v"/>
              <a:defRPr/>
            </a:pPr>
            <a:r>
              <a:rPr lang="en-US" altLang="zh-CN" sz="20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 Manage Collections in a Digital Context</a:t>
            </a:r>
          </a:p>
          <a:p>
            <a:pPr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v"/>
              <a:defRPr/>
            </a:pPr>
            <a:r>
              <a:rPr lang="en-CA" altLang="zh-CN" sz="20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Engage with Community</a:t>
            </a:r>
          </a:p>
          <a:p>
            <a:pPr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v"/>
              <a:defRPr/>
            </a:pPr>
            <a:r>
              <a:rPr lang="en-CA" altLang="zh-CN" sz="20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Accelerate Research</a:t>
            </a:r>
          </a:p>
          <a:p>
            <a:pPr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v"/>
              <a:defRPr/>
            </a:pPr>
            <a:r>
              <a:rPr lang="en-CA" altLang="zh-CN" sz="20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Enhance Student Learning</a:t>
            </a:r>
          </a:p>
          <a:p>
            <a:pPr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v"/>
              <a:defRPr/>
            </a:pPr>
            <a:r>
              <a:rPr lang="en-CA" altLang="zh-CN" sz="20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Internationalization</a:t>
            </a:r>
          </a:p>
          <a:p>
            <a:pPr>
              <a:lnSpc>
                <a:spcPct val="150000"/>
              </a:lnSpc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en-US" altLang="zh-CN" sz="20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    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685800"/>
            <a:ext cx="3200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Where research connects communities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676400" y="6350000"/>
            <a:ext cx="72390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en-CA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w Cen MT Condensed Extra Bold" pitchFamily="34" charset="0"/>
                <a:cs typeface="Times New Roman" pitchFamily="18" charset="0"/>
              </a:rPr>
              <a:t>The Digitization of Asian Materials at UBC</a:t>
            </a:r>
            <a:endParaRPr lang="en-US" altLang="zh-CN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w Cen MT Condensed Extra Bold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lum bright="2000"/>
          </a:blip>
          <a:srcRect/>
          <a:stretch>
            <a:fillRect/>
          </a:stretch>
        </p:blipFill>
        <p:spPr bwMode="auto">
          <a:xfrm>
            <a:off x="0" y="0"/>
            <a:ext cx="12954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381000" y="990600"/>
            <a:ext cx="74676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altLang="zh-CN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Extra Bold" pitchFamily="18" charset="0"/>
              </a:rPr>
              <a:t>National Collaboration</a:t>
            </a:r>
            <a:endParaRPr lang="en-US" altLang="zh-CN" sz="24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524000"/>
            <a:ext cx="8382000" cy="6715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altLang="zh-CN" dirty="0"/>
              <a:t>Canadian Historical Recognition Program  (CHRP)</a:t>
            </a:r>
          </a:p>
          <a:p>
            <a:pPr>
              <a:defRPr/>
            </a:pPr>
            <a:r>
              <a:rPr lang="en-CA" altLang="zh-CN" dirty="0"/>
              <a:t>Partnership and funding model</a:t>
            </a:r>
            <a:r>
              <a:rPr lang="en-US" altLang="zh-CN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685800"/>
            <a:ext cx="3200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Where research connects communities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676400" y="6350000"/>
            <a:ext cx="72390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en-CA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w Cen MT Condensed Extra Bold" pitchFamily="34" charset="0"/>
                <a:cs typeface="Times New Roman" pitchFamily="18" charset="0"/>
              </a:rPr>
              <a:t>The Digitization of Asian Materials at UBC</a:t>
            </a:r>
            <a:endParaRPr lang="en-US" altLang="zh-CN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w Cen MT Condensed Extra Bold" pitchFamily="34" charset="0"/>
              <a:cs typeface="Times New Roman" pitchFamily="18" charset="0"/>
            </a:endParaRPr>
          </a:p>
        </p:txBody>
      </p:sp>
      <p:sp>
        <p:nvSpPr>
          <p:cNvPr id="40966" name="Rectangle 7"/>
          <p:cNvSpPr>
            <a:spLocks noChangeArrowheads="1"/>
          </p:cNvSpPr>
          <p:nvPr/>
        </p:nvSpPr>
        <p:spPr bwMode="auto">
          <a:xfrm>
            <a:off x="609600" y="2514600"/>
            <a:ext cx="6858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CA" altLang="zh-CN" sz="1600" dirty="0"/>
              <a:t> Build on </a:t>
            </a:r>
            <a:r>
              <a:rPr lang="en-CA" altLang="zh-CN" sz="1600" dirty="0" err="1"/>
              <a:t>on</a:t>
            </a:r>
            <a:r>
              <a:rPr lang="en-CA" altLang="zh-CN" sz="1600" dirty="0"/>
              <a:t>-going community engagement</a:t>
            </a:r>
          </a:p>
          <a:p>
            <a:endParaRPr lang="en-CA" altLang="zh-CN" sz="1600" dirty="0"/>
          </a:p>
          <a:p>
            <a:pPr>
              <a:buFontTx/>
              <a:buChar char="-"/>
            </a:pPr>
            <a:r>
              <a:rPr lang="en-CA" altLang="zh-CN" sz="1600" dirty="0"/>
              <a:t> Recognized as a home for Chinese language archival materials</a:t>
            </a:r>
          </a:p>
          <a:p>
            <a:pPr>
              <a:buFontTx/>
              <a:buChar char="-"/>
            </a:pPr>
            <a:endParaRPr lang="en-CA" altLang="zh-CN" sz="1600" dirty="0"/>
          </a:p>
          <a:p>
            <a:r>
              <a:rPr lang="en-CA" altLang="zh-CN" sz="1600" dirty="0"/>
              <a:t>- Previously funded by the Federal </a:t>
            </a:r>
            <a:r>
              <a:rPr lang="en-CA" altLang="zh-CN" sz="1600" dirty="0" smtClean="0"/>
              <a:t>government: Multicultural </a:t>
            </a:r>
            <a:r>
              <a:rPr lang="en-CA" altLang="zh-CN" sz="1600" dirty="0"/>
              <a:t>Canada and 2008 CHRP grant</a:t>
            </a:r>
          </a:p>
          <a:p>
            <a:endParaRPr lang="en-CA" altLang="zh-CN" sz="1600" dirty="0"/>
          </a:p>
          <a:p>
            <a:pPr>
              <a:buFontTx/>
              <a:buChar char="-"/>
            </a:pPr>
            <a:r>
              <a:rPr lang="en-CA" altLang="zh-CN" sz="1600" dirty="0"/>
              <a:t>A portal for provincial &amp; local </a:t>
            </a:r>
            <a:r>
              <a:rPr lang="en-CA" altLang="zh-CN" sz="1600" dirty="0" smtClean="0"/>
              <a:t>projects: Community </a:t>
            </a:r>
            <a:r>
              <a:rPr lang="en-CA" altLang="zh-CN" sz="1600" dirty="0"/>
              <a:t>empowerment</a:t>
            </a:r>
          </a:p>
          <a:p>
            <a:endParaRPr lang="en-CA" altLang="zh-CN" sz="1600" dirty="0"/>
          </a:p>
          <a:p>
            <a:endParaRPr lang="en-CA" altLang="zh-CN" sz="1600" dirty="0"/>
          </a:p>
          <a:p>
            <a:r>
              <a:rPr lang="en-CA" altLang="zh-CN" sz="1600" dirty="0"/>
              <a:t>     </a:t>
            </a:r>
          </a:p>
          <a:p>
            <a:endParaRPr lang="en-CA" altLang="zh-CN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lum bright="2000"/>
          </a:blip>
          <a:srcRect/>
          <a:stretch>
            <a:fillRect/>
          </a:stretch>
        </p:blipFill>
        <p:spPr bwMode="auto">
          <a:xfrm>
            <a:off x="0" y="0"/>
            <a:ext cx="12954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381000" y="990600"/>
            <a:ext cx="746760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altLang="zh-CN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Extra Bold" pitchFamily="18" charset="0"/>
              </a:rPr>
              <a:t>National Collaboration</a:t>
            </a:r>
            <a:endParaRPr lang="en-US" altLang="zh-CN" sz="20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524000"/>
            <a:ext cx="8382000" cy="6715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altLang="zh-CN" dirty="0"/>
              <a:t>Canadian Historical Recognition Program  (CHRP)</a:t>
            </a:r>
          </a:p>
          <a:p>
            <a:pPr>
              <a:defRPr/>
            </a:pPr>
            <a:r>
              <a:rPr lang="en-CA" altLang="zh-CN" dirty="0"/>
              <a:t>Partnership and funding model</a:t>
            </a:r>
            <a:r>
              <a:rPr lang="en-US" altLang="zh-CN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685800"/>
            <a:ext cx="3200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Where research connects communities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676400" y="6350000"/>
            <a:ext cx="72390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en-CA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w Cen MT Condensed Extra Bold" pitchFamily="34" charset="0"/>
                <a:cs typeface="Times New Roman" pitchFamily="18" charset="0"/>
              </a:rPr>
              <a:t>The Digitization of Asian Materials at UBC</a:t>
            </a:r>
            <a:endParaRPr lang="en-US" altLang="zh-CN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w Cen MT Condensed Extra Bold" pitchFamily="34" charset="0"/>
              <a:cs typeface="Times New Roman" pitchFamily="18" charset="0"/>
            </a:endParaRP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533400" y="2362200"/>
            <a:ext cx="83058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CA" altLang="zh-CN" sz="1600" dirty="0"/>
              <a:t> Partnership with faculty, regional / local organizations, other knowledge organizations, archivists at UBC and beyond</a:t>
            </a:r>
          </a:p>
          <a:p>
            <a:pPr>
              <a:buFontTx/>
              <a:buChar char="-"/>
            </a:pPr>
            <a:r>
              <a:rPr lang="en-CA" altLang="zh-CN" sz="1600" dirty="0"/>
              <a:t> Collaboration with digital initiatives, archival collections, institutional depository and cataloguing workflow</a:t>
            </a:r>
          </a:p>
          <a:p>
            <a:pPr>
              <a:buFontTx/>
              <a:buChar char="-"/>
            </a:pPr>
            <a:endParaRPr lang="en-CA" altLang="zh-CN" sz="1600" dirty="0"/>
          </a:p>
          <a:p>
            <a:r>
              <a:rPr lang="en-CA" altLang="zh-CN" sz="1600" dirty="0"/>
              <a:t>- Funding from Citizenship and Immigration Canada which supports projects about historical wartime measure or immigration restriction:</a:t>
            </a:r>
          </a:p>
          <a:p>
            <a:endParaRPr lang="en-CA" altLang="zh-CN" sz="1600" dirty="0"/>
          </a:p>
          <a:p>
            <a:r>
              <a:rPr lang="en-CA" altLang="zh-CN" sz="1600" dirty="0"/>
              <a:t>Second World War Internment of Italian-Canadians</a:t>
            </a:r>
          </a:p>
          <a:p>
            <a:endParaRPr lang="en-CA" altLang="zh-CN" sz="1600" dirty="0"/>
          </a:p>
          <a:p>
            <a:r>
              <a:rPr lang="en-CA" altLang="zh-CN" sz="1600" dirty="0"/>
              <a:t>Head Tax or other Immigration restrictions experienced by the Chinese Canadians</a:t>
            </a:r>
          </a:p>
          <a:p>
            <a:endParaRPr lang="en-CA" altLang="zh-CN" sz="1600" dirty="0"/>
          </a:p>
          <a:p>
            <a:r>
              <a:rPr lang="en-CA" altLang="zh-CN" sz="1600" dirty="0" err="1"/>
              <a:t>Komagata</a:t>
            </a:r>
            <a:r>
              <a:rPr lang="en-CA" altLang="zh-CN" sz="1600" dirty="0"/>
              <a:t> </a:t>
            </a:r>
            <a:r>
              <a:rPr lang="en-CA" altLang="zh-CN" sz="1600" dirty="0" err="1"/>
              <a:t>Maru</a:t>
            </a:r>
            <a:r>
              <a:rPr lang="en-CA" altLang="zh-CN" sz="1600" dirty="0"/>
              <a:t> / Continuous Journey clause that affected the Indo-Canadian community</a:t>
            </a:r>
          </a:p>
          <a:p>
            <a:r>
              <a:rPr lang="en-CA" altLang="zh-CN" sz="1600" dirty="0" smtClean="0"/>
              <a:t> </a:t>
            </a:r>
            <a:endParaRPr lang="en-CA" altLang="zh-CN" sz="1600" dirty="0"/>
          </a:p>
          <a:p>
            <a:r>
              <a:rPr lang="en-CA" altLang="zh-CN" sz="1600" dirty="0"/>
              <a:t>  </a:t>
            </a:r>
          </a:p>
          <a:p>
            <a:endParaRPr lang="en-CA" altLang="zh-CN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00110"/>
          </a:xfrm>
          <a:noFill/>
        </p:spPr>
        <p:txBody>
          <a:bodyPr>
            <a:spAutoFit/>
          </a:bodyPr>
          <a:lstStyle/>
          <a:p>
            <a:pPr algn="l">
              <a:defRPr/>
            </a:pPr>
            <a:r>
              <a:rPr lang="en-CA" altLang="zh-CN" sz="20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Extra Bold" pitchFamily="18" charset="0"/>
                <a:ea typeface="+mn-ea"/>
                <a:cs typeface="Arial" charset="0"/>
              </a:rPr>
              <a:t>Major Challenges</a:t>
            </a:r>
            <a:endParaRPr lang="en-US" altLang="zh-CN" sz="2000" b="1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Rockwell Extra Bold" pitchFamily="18" charset="0"/>
              <a:ea typeface="+mn-ea"/>
              <a:cs typeface="Arial" charset="0"/>
            </a:endParaRPr>
          </a:p>
        </p:txBody>
      </p:sp>
      <p:sp>
        <p:nvSpPr>
          <p:cNvPr id="62467" name="Rectangle 3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CA" altLang="zh-CN" sz="2000" b="1" dirty="0" smtClean="0"/>
              <a:t>Participating community groups have</a:t>
            </a:r>
            <a:r>
              <a:rPr lang="en-CA" altLang="zh-CN" sz="2000" dirty="0" smtClean="0"/>
              <a:t>:</a:t>
            </a:r>
          </a:p>
          <a:p>
            <a:pPr>
              <a:buFont typeface="Arial" charset="0"/>
              <a:buNone/>
            </a:pPr>
            <a:r>
              <a:rPr lang="en-CA" altLang="zh-CN" sz="2000" dirty="0" smtClean="0"/>
              <a:t>Cloudy concept of copyright</a:t>
            </a:r>
          </a:p>
          <a:p>
            <a:pPr>
              <a:buFont typeface="Arial" charset="0"/>
              <a:buNone/>
            </a:pPr>
            <a:r>
              <a:rPr lang="en-CA" altLang="zh-CN" sz="2000" dirty="0" smtClean="0"/>
              <a:t>Little knowledge of digitization process</a:t>
            </a:r>
          </a:p>
          <a:p>
            <a:pPr>
              <a:buFont typeface="Arial" charset="0"/>
              <a:buNone/>
            </a:pPr>
            <a:r>
              <a:rPr lang="en-CA" altLang="zh-CN" sz="2000" dirty="0" smtClean="0"/>
              <a:t>Need handholding in meta data mining</a:t>
            </a:r>
          </a:p>
          <a:p>
            <a:pPr>
              <a:buFont typeface="Arial" charset="0"/>
              <a:buNone/>
            </a:pPr>
            <a:r>
              <a:rPr lang="en-CA" altLang="zh-CN" sz="2000" dirty="0" smtClean="0"/>
              <a:t>Reluctant to share files</a:t>
            </a:r>
          </a:p>
          <a:p>
            <a:pPr>
              <a:buFont typeface="Arial" charset="0"/>
              <a:buNone/>
            </a:pPr>
            <a:r>
              <a:rPr lang="en-CA" altLang="zh-CN" sz="2000" b="1" dirty="0" smtClean="0"/>
              <a:t>Asian Library needs to: </a:t>
            </a:r>
          </a:p>
          <a:p>
            <a:pPr>
              <a:buFont typeface="Arial" charset="0"/>
              <a:buNone/>
            </a:pPr>
            <a:r>
              <a:rPr lang="en-CA" altLang="zh-CN" sz="2000" dirty="0" smtClean="0"/>
              <a:t>Revisit the archival collection policy</a:t>
            </a:r>
          </a:p>
          <a:p>
            <a:pPr>
              <a:buFont typeface="Arial" charset="0"/>
              <a:buNone/>
            </a:pPr>
            <a:r>
              <a:rPr lang="en-CA" altLang="zh-CN" sz="2000" dirty="0" smtClean="0"/>
              <a:t>Negotiate hosting </a:t>
            </a:r>
            <a:r>
              <a:rPr lang="en-CA" altLang="zh-CN" sz="2000" dirty="0" smtClean="0"/>
              <a:t>site</a:t>
            </a:r>
            <a:endParaRPr lang="en-US" altLang="zh-CN" sz="2000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lum bright="2000"/>
          </a:blip>
          <a:srcRect/>
          <a:stretch>
            <a:fillRect/>
          </a:stretch>
        </p:blipFill>
        <p:spPr bwMode="auto">
          <a:xfrm>
            <a:off x="0" y="0"/>
            <a:ext cx="12954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0" y="685800"/>
            <a:ext cx="3200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Where research connects communities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lum bright="2000"/>
          </a:blip>
          <a:srcRect/>
          <a:stretch>
            <a:fillRect/>
          </a:stretch>
        </p:blipFill>
        <p:spPr bwMode="auto">
          <a:xfrm>
            <a:off x="0" y="0"/>
            <a:ext cx="12954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381000" y="1066800"/>
            <a:ext cx="7467600" cy="669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altLang="zh-CN" sz="20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Extra Bold" pitchFamily="18" charset="0"/>
              </a:rPr>
              <a:t>Head Tax Mapping Project:</a:t>
            </a:r>
            <a:r>
              <a:rPr lang="en-US" altLang="zh-CN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Extra Bold" pitchFamily="18" charset="0"/>
              </a:rPr>
              <a:t> </a:t>
            </a:r>
          </a:p>
          <a:p>
            <a:r>
              <a:rPr lang="en-US" altLang="zh-CN" sz="1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Extra Bold" pitchFamily="18" charset="0"/>
              </a:rPr>
              <a:t>How We Tackled The Challenges: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1752600"/>
            <a:ext cx="7696200" cy="554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v"/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Work with Members from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Taishan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 and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Zhongshan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 Communities</a:t>
            </a:r>
          </a:p>
        </p:txBody>
      </p:sp>
      <p:pic>
        <p:nvPicPr>
          <p:cNvPr id="43012" name="Picture 2" descr="J:\Research Assistant\Head Tax Project - Taishan + Zhongshan\My Work\Pics\July 25 Taishan workshop at N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362200"/>
            <a:ext cx="35052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81000" y="5105400"/>
            <a:ext cx="8534400" cy="1006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v"/>
              <a:defRPr/>
            </a:pPr>
            <a:r>
              <a:rPr lang="zh-CN" alt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Useful Resources from The U.S. Site: </a:t>
            </a:r>
            <a:r>
              <a:rPr lang="en-US" altLang="zh-CN" sz="2000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  <a:hlinkClick r:id="rId4"/>
              </a:rPr>
              <a:t>http://www.fas.harvard.edu/~chgis/</a:t>
            </a:r>
            <a:endParaRPr lang="en-US" altLang="zh-CN" sz="2000" b="1" i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v"/>
              <a:defRPr/>
            </a:pPr>
            <a:r>
              <a:rPr lang="en-US" altLang="zh-CN" sz="20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 Data Clean-up: UBC Student Projects</a:t>
            </a:r>
          </a:p>
        </p:txBody>
      </p:sp>
      <p:pic>
        <p:nvPicPr>
          <p:cNvPr id="43014" name="Picture 2" descr="C:\Users\Junrong Du\Pictures\DCIM\100APPLE\IMG_004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2362200"/>
            <a:ext cx="35052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0" y="685800"/>
            <a:ext cx="3200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Where research connects communities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676400" y="6350000"/>
            <a:ext cx="72390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en-CA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w Cen MT Condensed Extra Bold" pitchFamily="34" charset="0"/>
                <a:cs typeface="Times New Roman" pitchFamily="18" charset="0"/>
              </a:rPr>
              <a:t>The Digitization of Asian Materials at UBC</a:t>
            </a:r>
            <a:endParaRPr lang="en-US" altLang="zh-CN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w Cen MT Condensed Extra Bold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lum bright="2000"/>
          </a:blip>
          <a:srcRect/>
          <a:stretch>
            <a:fillRect/>
          </a:stretch>
        </p:blipFill>
        <p:spPr bwMode="auto">
          <a:xfrm>
            <a:off x="0" y="0"/>
            <a:ext cx="12954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381000" y="1066800"/>
            <a:ext cx="7467600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ckwell Extra Bold" pitchFamily="18" charset="0"/>
              </a:rPr>
              <a:t>Added Value of This Project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1676400"/>
            <a:ext cx="8458200" cy="4664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sz="20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	For the Public:</a:t>
            </a:r>
          </a:p>
          <a:p>
            <a:pPr marL="742950" lvl="1" indent="-28575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Ø"/>
            </a:pPr>
            <a:r>
              <a:rPr lang="en-US" altLang="zh-CN" sz="2000" b="1" i="1">
                <a:solidFill>
                  <a:srgbClr val="25406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Help identify Genealogy and Ancestors from The Records</a:t>
            </a:r>
          </a:p>
          <a:p>
            <a:pPr>
              <a:lnSpc>
                <a:spcPct val="150000"/>
              </a:lnSpc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sz="20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	For Researchers and Students:</a:t>
            </a:r>
          </a:p>
          <a:p>
            <a:pPr marL="742950" lvl="1" indent="-28575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Ø"/>
            </a:pPr>
            <a:r>
              <a:rPr lang="en-US" altLang="zh-CN" sz="2000" b="1" i="1">
                <a:solidFill>
                  <a:srgbClr val="25406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Establish Broader Social Landscapes of Chinese Immigration in Canada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zh-CN" sz="2000" b="1" i="1">
                <a:solidFill>
                  <a:srgbClr val="25406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          	eg: Compare the Head Tax Paid with the Cost of Living in Canada </a:t>
            </a:r>
          </a:p>
          <a:p>
            <a:pPr>
              <a:lnSpc>
                <a:spcPct val="150000"/>
              </a:lnSpc>
              <a:buClr>
                <a:schemeClr val="tx2"/>
              </a:buClr>
              <a:buFont typeface="Wingdings" pitchFamily="2" charset="2"/>
              <a:buNone/>
            </a:pPr>
            <a:r>
              <a:rPr lang="en-US" altLang="zh-CN" sz="20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	For Library:</a:t>
            </a:r>
          </a:p>
          <a:p>
            <a:pPr marL="742950" lvl="1" indent="-28575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Ø"/>
            </a:pPr>
            <a:r>
              <a:rPr lang="en-US" altLang="zh-CN" sz="2000" b="1" i="1">
                <a:solidFill>
                  <a:srgbClr val="25406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 Promote the Use of Collection for Five County Area (</a:t>
            </a:r>
            <a:r>
              <a:rPr lang="zh-CN" altLang="en-US" sz="2000" b="1" i="1">
                <a:solidFill>
                  <a:srgbClr val="25406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/>
                <a:ea typeface="楷体"/>
                <a:cs typeface="Times New Roman" pitchFamily="18" charset="0"/>
              </a:rPr>
              <a:t>五邑</a:t>
            </a:r>
            <a:r>
              <a:rPr lang="en-US" altLang="zh-CN" sz="2000" b="1" i="1">
                <a:solidFill>
                  <a:srgbClr val="25406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) Gazettes</a:t>
            </a:r>
          </a:p>
          <a:p>
            <a:pPr marL="742950" lvl="1" indent="-285750"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Ø"/>
            </a:pPr>
            <a:r>
              <a:rPr lang="en-US" altLang="zh-CN" sz="2000" b="1" i="1">
                <a:solidFill>
                  <a:srgbClr val="25406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 International Collaboration opportunities with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zh-CN" sz="2000" b="1" i="1">
                <a:solidFill>
                  <a:srgbClr val="25406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     	UCLA, UC Berkeley, WILCOS, &amp; Find Your Roots Program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endParaRPr lang="zh-CN" altLang="en-US" sz="20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85800"/>
            <a:ext cx="3200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Where research connects communities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676400" y="6350000"/>
            <a:ext cx="72390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en-CA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w Cen MT Condensed Extra Bold" pitchFamily="34" charset="0"/>
                <a:cs typeface="Times New Roman" pitchFamily="18" charset="0"/>
              </a:rPr>
              <a:t>The Digitization of Asian Materials at UBC</a:t>
            </a:r>
            <a:endParaRPr lang="en-US" altLang="zh-CN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w Cen MT Condensed Extra Bold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1245</TotalTime>
  <Words>787</Words>
  <Application>Microsoft Office PowerPoint</Application>
  <PresentationFormat>On-screen Show (4:3)</PresentationFormat>
  <Paragraphs>175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Arial</vt:lpstr>
      <vt:lpstr>Calibri</vt:lpstr>
      <vt:lpstr>宋体</vt:lpstr>
      <vt:lpstr>Times New Roman</vt:lpstr>
      <vt:lpstr>Castellar</vt:lpstr>
      <vt:lpstr>Tw Cen MT Condensed Extra Bold</vt:lpstr>
      <vt:lpstr>楷体</vt:lpstr>
      <vt:lpstr>Rockwell Extra Bold</vt:lpstr>
      <vt:lpstr>Wingdings</vt:lpstr>
      <vt:lpstr>Edwardian Script ITC</vt:lpstr>
      <vt:lpstr>Office Theme</vt:lpstr>
      <vt:lpstr>Microsoft Office Excel 97-2003 Worksheet</vt:lpstr>
      <vt:lpstr>Slide 1</vt:lpstr>
      <vt:lpstr>Digitization Projects At a Glance (1)</vt:lpstr>
      <vt:lpstr>Digitization Projects At a Glance (2)</vt:lpstr>
      <vt:lpstr>Slide 4</vt:lpstr>
      <vt:lpstr>Slide 5</vt:lpstr>
      <vt:lpstr>Slide 6</vt:lpstr>
      <vt:lpstr>Major Challenges</vt:lpstr>
      <vt:lpstr>Slide 8</vt:lpstr>
      <vt:lpstr>Slide 9</vt:lpstr>
      <vt:lpstr>Slide 10</vt:lpstr>
      <vt:lpstr>Slide 11</vt:lpstr>
      <vt:lpstr>Slide 12</vt:lpstr>
      <vt:lpstr>Slide 13</vt:lpstr>
      <vt:lpstr>Major Challenges</vt:lpstr>
      <vt:lpstr>Slide 15</vt:lpstr>
    </vt:vector>
  </TitlesOfParts>
  <Company>UBC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Junrong Du</dc:creator>
  <cp:lastModifiedBy>Junrong Du</cp:lastModifiedBy>
  <cp:revision>41</cp:revision>
  <dcterms:created xsi:type="dcterms:W3CDTF">2010-05-11T22:54:13Z</dcterms:created>
  <dcterms:modified xsi:type="dcterms:W3CDTF">2010-10-16T19:29:48Z</dcterms:modified>
</cp:coreProperties>
</file>