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60" r:id="rId5"/>
    <p:sldId id="284" r:id="rId6"/>
    <p:sldId id="286" r:id="rId7"/>
    <p:sldId id="288" r:id="rId8"/>
    <p:sldId id="261" r:id="rId9"/>
    <p:sldId id="263" r:id="rId10"/>
    <p:sldId id="269" r:id="rId11"/>
    <p:sldId id="274" r:id="rId12"/>
    <p:sldId id="290" r:id="rId13"/>
    <p:sldId id="292" r:id="rId14"/>
    <p:sldId id="294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9" autoAdjust="0"/>
  </p:normalViewPr>
  <p:slideViewPr>
    <p:cSldViewPr>
      <p:cViewPr>
        <p:scale>
          <a:sx n="80" d="100"/>
          <a:sy n="80" d="100"/>
        </p:scale>
        <p:origin x="-243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2.bin"/><Relationship Id="rId7" Type="http://schemas.microsoft.com/office/2006/relationships/legacyDiagramText" Target="legacyDiagramText16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5" Type="http://schemas.microsoft.com/office/2006/relationships/legacyDiagramText" Target="legacyDiagramText14.bin"/><Relationship Id="rId4" Type="http://schemas.microsoft.com/office/2006/relationships/legacyDiagramText" Target="legacyDiagramText13.bin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4A38-0ABD-4805-97DB-29745B11A21D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84F9-A135-496E-8E7E-4E8378C3C8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0205-EE74-4E24-88C5-C593EC6398A4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B0F1-336A-43A7-8323-E16F4D91AC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74FE-B3B2-4443-AC37-F4630DC55361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BF31-11CB-4839-AC18-0FCA9DD4E6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2EBA-D0FE-4741-8194-9549A93D40F9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5235-311F-42AF-A0A7-04EF9C87AE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B182-5484-4029-B58B-54348C6DCAF3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0F8A-D2DC-41F1-B4C9-EC0F9A84AF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8CD3-E5F2-45A7-B283-2D677D3BCADE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B699-935D-4138-B5CD-2D39B411A3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5B7F-18F8-4D2A-BADB-D1A32E07FFF4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71A0-4460-4B2C-8078-89D0C77D83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78641-01CD-48DA-B5C0-E09F3A19827B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08D9-8280-43DE-9591-31B048FC17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9A6C-1029-4132-957E-7A8A84004200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FF44-DFAD-4833-BE2E-C05EE048BB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D6F5-9CB3-469B-9163-379F7F35CBEA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B999-EEF0-4287-A146-A7965B5F36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8F0B-5B68-4CCA-B2B4-8343866ABAFA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E280-2865-4720-B7FA-752535091A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9E08-4C56-492E-B3B5-C63E70B91AB9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BC55-2727-4082-838C-8A981719D6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D81557-18F0-4B15-B71E-B12903E64772}" type="datetimeFigureOut">
              <a:rPr lang="zh-CN" altLang="en-US"/>
              <a:pPr>
                <a:defRPr/>
              </a:pPr>
              <a:t>2010/10/16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EF45E8B-7D0E-4B52-A009-2B76046EF9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2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fas.harvard.edu/~chgi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 cstate="print">
            <a:lum bright="44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49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6387" name="Picture 2" descr="C:\Users\Junrong Du\Desktop\ubcblack_full\ubcblack_fu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638800"/>
            <a:ext cx="315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1371600"/>
            <a:ext cx="9144000" cy="2286000"/>
          </a:xfrm>
          <a:prstGeom prst="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886200"/>
            <a:ext cx="3810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Eleanor Yuen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Asian Library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University of British Columbia October 20</a:t>
            </a:r>
            <a:r>
              <a:rPr lang="en-US" sz="2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, 2010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7924800" cy="2160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C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  <a:cs typeface="Times New Roman" pitchFamily="18" charset="0"/>
              </a:rPr>
              <a:t>The Digitization of Asian Materials at UBC: A Model for National and International Collaborations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latin typeface="Castellar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28600" y="1066800"/>
            <a:ext cx="8915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indent="-1200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+mn-cs"/>
              </a:rPr>
              <a:t>Finding: Head Tax Fee Paid by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+mn-cs"/>
              </a:rPr>
              <a:t>Taishan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+mn-cs"/>
              </a:rPr>
              <a:t> Immigrants</a:t>
            </a:r>
          </a:p>
        </p:txBody>
      </p:sp>
      <p:graphicFrame>
        <p:nvGraphicFramePr>
          <p:cNvPr id="25605" name="Chart 5"/>
          <p:cNvGraphicFramePr>
            <a:graphicFrameLocks/>
          </p:cNvGraphicFramePr>
          <p:nvPr/>
        </p:nvGraphicFramePr>
        <p:xfrm>
          <a:off x="787400" y="2006600"/>
          <a:ext cx="7416800" cy="2768600"/>
        </p:xfrm>
        <a:graphic>
          <a:graphicData uri="http://schemas.openxmlformats.org/presentationml/2006/ole">
            <p:oleObj spid="_x0000_s25605" r:id="rId4" imgW="7419475" imgH="2767824" progId="Excel.Shee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4648200"/>
            <a:ext cx="60198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zh-CN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16,123 Taishan immigrants paid 500 dollars for the Head Tax Fee;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15,013 paid 50 dollars;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6,932 paid 100 dollars;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1,969 paid 0.5 dollars.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1828800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N=44,131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28600" y="1066800"/>
            <a:ext cx="8915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indent="-1200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+mn-cs"/>
              </a:rPr>
              <a:t>Finding: Head Tax Fee Paid by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+mn-cs"/>
              </a:rPr>
              <a:t>Zhongshan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+mn-cs"/>
              </a:rPr>
              <a:t> Immigrants</a:t>
            </a:r>
          </a:p>
        </p:txBody>
      </p:sp>
      <p:graphicFrame>
        <p:nvGraphicFramePr>
          <p:cNvPr id="26629" name="Chart 5"/>
          <p:cNvGraphicFramePr>
            <a:graphicFrameLocks/>
          </p:cNvGraphicFramePr>
          <p:nvPr/>
        </p:nvGraphicFramePr>
        <p:xfrm>
          <a:off x="939800" y="2082800"/>
          <a:ext cx="7416800" cy="2692400"/>
        </p:xfrm>
        <a:graphic>
          <a:graphicData uri="http://schemas.openxmlformats.org/presentationml/2006/ole">
            <p:oleObj spid="_x0000_s26629" r:id="rId4" imgW="7419475" imgH="2688569" progId="Excel.Shee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724400"/>
            <a:ext cx="6248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zh-CN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2,873 Taishan immigrants paid 500 dollars for the Head Tax Fee;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1,461 paid 50 dollars;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943 paid 100 dollars;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126 paid 0.5 dollars.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1905000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N=5,899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990600"/>
            <a:ext cx="74676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CA" altLang="zh-C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National </a:t>
            </a:r>
            <a:r>
              <a:rPr lang="en-CA" altLang="zh-CN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Collaboration</a:t>
            </a:r>
            <a:endParaRPr lang="en-US" altLang="zh-CN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71600"/>
            <a:ext cx="5867400" cy="671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altLang="zh-CN" dirty="0" smtClean="0"/>
              <a:t>The </a:t>
            </a:r>
            <a:r>
              <a:rPr lang="en-CA" altLang="zh-CN" dirty="0"/>
              <a:t>Korean Canadian Heritage Archives Project </a:t>
            </a:r>
          </a:p>
          <a:p>
            <a:r>
              <a:rPr lang="en-CA" altLang="zh-CN" dirty="0" smtClean="0"/>
              <a:t>Partnership </a:t>
            </a:r>
            <a:r>
              <a:rPr lang="en-CA" altLang="zh-CN" dirty="0"/>
              <a:t>and funding model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04800" y="2185989"/>
            <a:ext cx="7848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en-CA" altLang="zh-CN" dirty="0"/>
              <a:t> Project Partner </a:t>
            </a:r>
            <a:r>
              <a:rPr lang="en-CA" altLang="zh-CN" dirty="0" smtClean="0"/>
              <a:t>– Cheng Yu </a:t>
            </a:r>
            <a:r>
              <a:rPr lang="en-CA" altLang="zh-CN" dirty="0"/>
              <a:t>Tung East Asian Library, Univ. of Toronto, </a:t>
            </a:r>
            <a:r>
              <a:rPr lang="en-CA" altLang="zh-CN" dirty="0" smtClean="0"/>
              <a:t>Canada</a:t>
            </a:r>
            <a:endParaRPr lang="en-CA" altLang="zh-CN" dirty="0"/>
          </a:p>
          <a:p>
            <a:pPr>
              <a:buFontTx/>
              <a:buChar char="-"/>
            </a:pPr>
            <a:endParaRPr lang="en-CA" altLang="zh-CN" dirty="0"/>
          </a:p>
          <a:p>
            <a:pPr marL="742950" lvl="1" indent="-285750">
              <a:buFontTx/>
              <a:buChar char="-"/>
            </a:pPr>
            <a:r>
              <a:rPr lang="en-CA" altLang="zh-CN" dirty="0"/>
              <a:t>Objectives – collect publications on Korea and Koreans published in Western Canada</a:t>
            </a:r>
          </a:p>
          <a:p>
            <a:endParaRPr lang="en-CA" altLang="zh-CN" dirty="0"/>
          </a:p>
          <a:p>
            <a:pPr marL="742950" lvl="1" indent="-285750">
              <a:buFontTx/>
              <a:buChar char="-"/>
            </a:pPr>
            <a:r>
              <a:rPr lang="en-CA" altLang="zh-CN" dirty="0"/>
              <a:t> At the local level – work with faculty, regional / local organizations, families and individuals</a:t>
            </a:r>
          </a:p>
          <a:p>
            <a:endParaRPr lang="en-CA" altLang="zh-CN" dirty="0"/>
          </a:p>
          <a:p>
            <a:pPr marL="742950" lvl="1" indent="-285750">
              <a:buFontTx/>
              <a:buChar char="-"/>
            </a:pPr>
            <a:r>
              <a:rPr lang="en-CA" altLang="zh-CN" dirty="0"/>
              <a:t> Work in tandem with the Korean Collections Consortium of north America (KCCNA)</a:t>
            </a:r>
          </a:p>
          <a:p>
            <a:pPr marL="742950" lvl="1" indent="-285750">
              <a:buFontTx/>
              <a:buChar char="-"/>
            </a:pPr>
            <a:endParaRPr lang="en-CA" altLang="zh-CN" dirty="0"/>
          </a:p>
          <a:p>
            <a:pPr marL="742950" lvl="1" indent="-285750">
              <a:buFontTx/>
              <a:buChar char="-"/>
            </a:pPr>
            <a:r>
              <a:rPr lang="en-CA" altLang="zh-CN" dirty="0"/>
              <a:t>Funded by a local bank in </a:t>
            </a:r>
            <a:r>
              <a:rPr lang="en-CA" altLang="zh-CN" dirty="0" smtClean="0"/>
              <a:t>Vancouver</a:t>
            </a:r>
            <a:endParaRPr lang="en-CA" altLang="zh-CN" dirty="0"/>
          </a:p>
          <a:p>
            <a:r>
              <a:rPr lang="en-CA" altLang="zh-CN" dirty="0"/>
              <a:t>  </a:t>
            </a:r>
          </a:p>
          <a:p>
            <a:endParaRPr lang="en-CA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990600"/>
            <a:ext cx="7467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CA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International Collaboration</a:t>
            </a:r>
            <a:endParaRPr lang="en-US" altLang="zh-CN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8382000" cy="671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CA" altLang="zh-CN" dirty="0"/>
              <a:t>The Digitization of Chinese clan association publications</a:t>
            </a:r>
          </a:p>
          <a:p>
            <a:r>
              <a:rPr lang="en-CA" altLang="zh-CN" dirty="0"/>
              <a:t>Partnership and funding model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33400" y="236220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CA" altLang="zh-CN" dirty="0"/>
              <a:t> Project Partner – Genealogy Society of Utah</a:t>
            </a:r>
          </a:p>
          <a:p>
            <a:pPr>
              <a:buFontTx/>
              <a:buChar char="-"/>
            </a:pPr>
            <a:endParaRPr lang="en-CA" altLang="zh-CN" dirty="0"/>
          </a:p>
          <a:p>
            <a:pPr>
              <a:buFontTx/>
              <a:buChar char="-"/>
            </a:pPr>
            <a:r>
              <a:rPr lang="en-CA" altLang="zh-CN" dirty="0"/>
              <a:t>Objective – provide on-line access to 5,600 pages of scanned images of local publications which are not readily available outside southern China</a:t>
            </a:r>
          </a:p>
          <a:p>
            <a:endParaRPr lang="en-CA" altLang="zh-CN" dirty="0"/>
          </a:p>
          <a:p>
            <a:pPr>
              <a:buFontTx/>
              <a:buChar char="-"/>
            </a:pPr>
            <a:r>
              <a:rPr lang="en-CA" altLang="zh-CN" dirty="0"/>
              <a:t> Also work with local publishers in southern China and families and individuals in Vancouver</a:t>
            </a:r>
          </a:p>
          <a:p>
            <a:endParaRPr lang="en-CA" altLang="zh-CN" dirty="0"/>
          </a:p>
          <a:p>
            <a:pPr>
              <a:buFontTx/>
              <a:buChar char="-"/>
            </a:pPr>
            <a:r>
              <a:rPr lang="en-CA" altLang="zh-CN" dirty="0" smtClean="0"/>
              <a:t>GSU </a:t>
            </a:r>
            <a:r>
              <a:rPr lang="en-CA" altLang="zh-CN" dirty="0"/>
              <a:t>did the scanning on-site at UBC with their own equipment; UBC acted as content-provider</a:t>
            </a:r>
          </a:p>
          <a:p>
            <a:r>
              <a:rPr lang="en-CA" altLang="zh-CN" dirty="0" smtClean="0"/>
              <a:t>  </a:t>
            </a:r>
            <a:endParaRPr lang="en-CA" altLang="zh-CN" dirty="0"/>
          </a:p>
          <a:p>
            <a:endParaRPr lang="en-CA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0110"/>
          </a:xfrm>
          <a:noFill/>
        </p:spPr>
        <p:txBody>
          <a:bodyPr>
            <a:spAutoFit/>
          </a:bodyPr>
          <a:lstStyle/>
          <a:p>
            <a:pPr algn="l"/>
            <a:r>
              <a:rPr lang="en-CA" altLang="zh-CN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n-ea"/>
                <a:cs typeface="Arial" charset="0"/>
              </a:rPr>
              <a:t>Major Challenges</a:t>
            </a:r>
            <a:endParaRPr lang="en-US" altLang="zh-CN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  <a:ea typeface="+mn-ea"/>
              <a:cs typeface="Arial" charset="0"/>
            </a:endParaRP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CA" altLang="zh-CN" sz="2000" b="1" dirty="0" smtClean="0"/>
              <a:t>International partners have</a:t>
            </a:r>
            <a:r>
              <a:rPr lang="en-CA" altLang="zh-CN" sz="2000" dirty="0" smtClean="0"/>
              <a:t>: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Different concept of copyright vs. ownership 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Legal counsel’s requirement for agreements &amp; MOUs</a:t>
            </a:r>
          </a:p>
          <a:p>
            <a:pPr>
              <a:buFont typeface="Arial" charset="0"/>
              <a:buNone/>
            </a:pPr>
            <a:endParaRPr lang="en-CA" altLang="zh-CN" sz="2000" dirty="0" smtClean="0"/>
          </a:p>
          <a:p>
            <a:pPr>
              <a:buFont typeface="Arial" charset="0"/>
              <a:buNone/>
            </a:pPr>
            <a:r>
              <a:rPr lang="en-CA" altLang="zh-CN" sz="2000" b="1" dirty="0" smtClean="0"/>
              <a:t>Asian Library needs to: 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Revisit the archival collection policy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Investigate choice for access software for Asian materials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	</a:t>
            </a:r>
            <a:r>
              <a:rPr lang="en-CA" altLang="zh-CN" sz="1400" dirty="0" err="1" smtClean="0"/>
              <a:t>CONTENTdm</a:t>
            </a:r>
            <a:r>
              <a:rPr lang="en-CA" altLang="zh-CN" sz="1400" dirty="0" smtClean="0"/>
              <a:t>, </a:t>
            </a:r>
            <a:r>
              <a:rPr lang="en-CA" altLang="zh-CN" sz="1400" dirty="0" err="1" smtClean="0"/>
              <a:t>DSpace</a:t>
            </a:r>
            <a:r>
              <a:rPr lang="en-CA" altLang="zh-CN" sz="1400" dirty="0" smtClean="0"/>
              <a:t>, OJS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Do due diligence to protect fragile materials, authenticate rare items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Identify expertise and technical skills such as contextual information,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  historical background or other similar digital projects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- Identify Institutional repositories for hosting</a:t>
            </a:r>
          </a:p>
          <a:p>
            <a:pPr>
              <a:buFont typeface="Arial" charset="0"/>
              <a:buNone/>
            </a:pPr>
            <a:endParaRPr lang="en-US" altLang="zh-CN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62200" y="2743200"/>
            <a:ext cx="4191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8000" b="1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The End</a:t>
            </a:r>
            <a:endParaRPr lang="en-US" altLang="zh-CN" sz="7200" b="1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905000"/>
            <a:ext cx="8305800" cy="609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70000"/>
              </a:lnSpc>
              <a:buClr>
                <a:schemeClr val="tx2"/>
              </a:buClr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楷体"/>
                <a:cs typeface="Times New Roman" pitchFamily="18" charset="0"/>
              </a:rPr>
              <a:t>			       </a:t>
            </a:r>
            <a:endParaRPr lang="en-US" altLang="zh-CN" sz="2000" b="1" i="1">
              <a:solidFill>
                <a:srgbClr val="25406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378" name="Rectangle 7"/>
          <p:cNvSpPr>
            <a:spLocks noGrp="1"/>
          </p:cNvSpPr>
          <p:nvPr>
            <p:ph type="title" idx="4294967295"/>
          </p:nvPr>
        </p:nvSpPr>
        <p:spPr>
          <a:xfrm>
            <a:off x="457200" y="992088"/>
            <a:ext cx="8229600" cy="4001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CA" altLang="zh-CN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n-ea"/>
                <a:cs typeface="Arial" charset="0"/>
              </a:rPr>
              <a:t>Digitization </a:t>
            </a:r>
            <a:r>
              <a:rPr lang="en-CA" altLang="zh-CN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n-ea"/>
                <a:cs typeface="Arial" charset="0"/>
              </a:rPr>
              <a:t>Projects At a Glance (1)</a:t>
            </a:r>
            <a:endParaRPr lang="en-US" altLang="zh-CN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  <a:ea typeface="+mn-ea"/>
              <a:cs typeface="Arial" charset="0"/>
            </a:endParaRPr>
          </a:p>
        </p:txBody>
      </p:sp>
      <p:graphicFrame>
        <p:nvGraphicFramePr>
          <p:cNvPr id="14346" name="Organization Chart 10"/>
          <p:cNvGraphicFramePr>
            <a:graphicFrameLocks/>
          </p:cNvGraphicFramePr>
          <p:nvPr>
            <p:ph type="dgm" idx="4294967295"/>
          </p:nvPr>
        </p:nvGraphicFramePr>
        <p:xfrm>
          <a:off x="457200" y="1614488"/>
          <a:ext cx="8229600" cy="4495800"/>
        </p:xfrm>
        <a:graphic>
          <a:graphicData uri="http://schemas.openxmlformats.org/drawingml/2006/compatibility">
            <com:legacyDrawing xmlns:com="http://schemas.openxmlformats.org/drawingml/2006/compatibility" spid="_x0000_s1434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905000"/>
            <a:ext cx="8305800" cy="609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70000"/>
              </a:lnSpc>
              <a:buClr>
                <a:schemeClr val="tx2"/>
              </a:buClr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楷体"/>
                <a:cs typeface="Times New Roman" pitchFamily="18" charset="0"/>
              </a:rPr>
              <a:t>			       </a:t>
            </a:r>
            <a:endParaRPr lang="en-US" altLang="zh-CN" sz="2000" b="1" i="1">
              <a:solidFill>
                <a:srgbClr val="25406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8942" name="Rectangle 6"/>
          <p:cNvSpPr>
            <a:spLocks noGrp="1"/>
          </p:cNvSpPr>
          <p:nvPr>
            <p:ph type="title"/>
          </p:nvPr>
        </p:nvSpPr>
        <p:spPr>
          <a:xfrm>
            <a:off x="457200" y="1144488"/>
            <a:ext cx="8229600" cy="400110"/>
          </a:xfr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CA" altLang="zh-CN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n-ea"/>
                <a:cs typeface="Arial" charset="0"/>
              </a:rPr>
              <a:t>Digitization </a:t>
            </a:r>
            <a:r>
              <a:rPr lang="en-CA" altLang="zh-CN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n-ea"/>
                <a:cs typeface="Arial" charset="0"/>
              </a:rPr>
              <a:t>Projects At a Glance (2)</a:t>
            </a:r>
            <a:endParaRPr lang="en-US" altLang="zh-CN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  <a:ea typeface="+mn-ea"/>
              <a:cs typeface="Arial" charset="0"/>
            </a:endParaRPr>
          </a:p>
        </p:txBody>
      </p:sp>
      <p:graphicFrame>
        <p:nvGraphicFramePr>
          <p:cNvPr id="38919" name="Organization Chart 7"/>
          <p:cNvGraphicFramePr>
            <a:graphicFrameLocks/>
          </p:cNvGraphicFramePr>
          <p:nvPr>
            <p:ph type="dgm" idx="1"/>
          </p:nvPr>
        </p:nvGraphicFramePr>
        <p:xfrm>
          <a:off x="457200" y="1614488"/>
          <a:ext cx="8229600" cy="4495800"/>
        </p:xfrm>
        <a:graphic>
          <a:graphicData uri="http://schemas.openxmlformats.org/drawingml/2006/compatibility">
            <com:legacyDrawing xmlns:com="http://schemas.openxmlformats.org/drawingml/2006/compatibility" spid="_x0000_s38919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1219200"/>
            <a:ext cx="7467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UBC Libraries Strategic directions 2010 - 2015</a:t>
            </a:r>
            <a:endParaRPr lang="en-US" altLang="zh-CN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8382000" cy="3292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Manage Collections in a Digital Context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CA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Engage with Community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CA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Accelerate Research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CA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Enhance Student Learning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CA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Internationalization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990600"/>
            <a:ext cx="7467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altLang="zh-C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National Collaboration</a:t>
            </a:r>
            <a:endParaRPr lang="en-US" altLang="zh-CN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382000" cy="671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altLang="zh-CN" dirty="0"/>
              <a:t>Canadian Historical Recognition Program  (CHRP)</a:t>
            </a:r>
          </a:p>
          <a:p>
            <a:pPr>
              <a:defRPr/>
            </a:pPr>
            <a:r>
              <a:rPr lang="en-CA" altLang="zh-CN" dirty="0"/>
              <a:t>Partnership and funding model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609600" y="2514600"/>
            <a:ext cx="6858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CA" altLang="zh-CN" sz="1600" dirty="0"/>
              <a:t> Build on </a:t>
            </a:r>
            <a:r>
              <a:rPr lang="en-CA" altLang="zh-CN" sz="1600" dirty="0" err="1"/>
              <a:t>on</a:t>
            </a:r>
            <a:r>
              <a:rPr lang="en-CA" altLang="zh-CN" sz="1600" dirty="0"/>
              <a:t>-going community engagement</a:t>
            </a:r>
          </a:p>
          <a:p>
            <a:endParaRPr lang="en-CA" altLang="zh-CN" sz="1600" dirty="0"/>
          </a:p>
          <a:p>
            <a:pPr>
              <a:buFontTx/>
              <a:buChar char="-"/>
            </a:pPr>
            <a:r>
              <a:rPr lang="en-CA" altLang="zh-CN" sz="1600" dirty="0"/>
              <a:t> Recognized as a home for Chinese language archival materials</a:t>
            </a:r>
          </a:p>
          <a:p>
            <a:pPr>
              <a:buFontTx/>
              <a:buChar char="-"/>
            </a:pPr>
            <a:endParaRPr lang="en-CA" altLang="zh-CN" sz="1600" dirty="0"/>
          </a:p>
          <a:p>
            <a:r>
              <a:rPr lang="en-CA" altLang="zh-CN" sz="1600" dirty="0"/>
              <a:t>- Previously funded by the Federal </a:t>
            </a:r>
            <a:r>
              <a:rPr lang="en-CA" altLang="zh-CN" sz="1600" dirty="0" smtClean="0"/>
              <a:t>government: Multicultural </a:t>
            </a:r>
            <a:r>
              <a:rPr lang="en-CA" altLang="zh-CN" sz="1600" dirty="0"/>
              <a:t>Canada and 2008 CHRP grant</a:t>
            </a:r>
          </a:p>
          <a:p>
            <a:endParaRPr lang="en-CA" altLang="zh-CN" sz="1600" dirty="0"/>
          </a:p>
          <a:p>
            <a:pPr>
              <a:buFontTx/>
              <a:buChar char="-"/>
            </a:pPr>
            <a:r>
              <a:rPr lang="en-CA" altLang="zh-CN" sz="1600" dirty="0"/>
              <a:t>A portal for provincial &amp; local </a:t>
            </a:r>
            <a:r>
              <a:rPr lang="en-CA" altLang="zh-CN" sz="1600" dirty="0" smtClean="0"/>
              <a:t>projects: Community </a:t>
            </a:r>
            <a:r>
              <a:rPr lang="en-CA" altLang="zh-CN" sz="1600" dirty="0"/>
              <a:t>empowerment</a:t>
            </a:r>
          </a:p>
          <a:p>
            <a:endParaRPr lang="en-CA" altLang="zh-CN" sz="1600" dirty="0"/>
          </a:p>
          <a:p>
            <a:endParaRPr lang="en-CA" altLang="zh-CN" sz="1600" dirty="0"/>
          </a:p>
          <a:p>
            <a:r>
              <a:rPr lang="en-CA" altLang="zh-CN" sz="1600" dirty="0"/>
              <a:t>     </a:t>
            </a:r>
          </a:p>
          <a:p>
            <a:endParaRPr lang="en-CA" altLang="zh-C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990600"/>
            <a:ext cx="7467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National Collaboration</a:t>
            </a:r>
            <a:endParaRPr lang="en-US" altLang="zh-CN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382000" cy="671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altLang="zh-CN" dirty="0"/>
              <a:t>Canadian Historical Recognition Program  (CHRP)</a:t>
            </a:r>
          </a:p>
          <a:p>
            <a:pPr>
              <a:defRPr/>
            </a:pPr>
            <a:r>
              <a:rPr lang="en-CA" altLang="zh-CN" dirty="0"/>
              <a:t>Partnership and funding model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33400" y="2362200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CA" altLang="zh-CN" sz="1600" dirty="0"/>
              <a:t> Partnership with faculty, regional / local organizations, other knowledge organizations, archivists at UBC and beyond</a:t>
            </a:r>
          </a:p>
          <a:p>
            <a:pPr>
              <a:buFontTx/>
              <a:buChar char="-"/>
            </a:pPr>
            <a:r>
              <a:rPr lang="en-CA" altLang="zh-CN" sz="1600" dirty="0"/>
              <a:t> Collaboration with digital initiatives, archival collections, institutional depository and cataloguing workflow</a:t>
            </a:r>
          </a:p>
          <a:p>
            <a:pPr>
              <a:buFontTx/>
              <a:buChar char="-"/>
            </a:pPr>
            <a:endParaRPr lang="en-CA" altLang="zh-CN" sz="1600" dirty="0"/>
          </a:p>
          <a:p>
            <a:r>
              <a:rPr lang="en-CA" altLang="zh-CN" sz="1600" dirty="0"/>
              <a:t>- Funding from Citizenship and Immigration Canada which supports projects about historical wartime measure or immigration restriction:</a:t>
            </a:r>
          </a:p>
          <a:p>
            <a:endParaRPr lang="en-CA" altLang="zh-CN" sz="1600" dirty="0"/>
          </a:p>
          <a:p>
            <a:r>
              <a:rPr lang="en-CA" altLang="zh-CN" sz="1600" dirty="0"/>
              <a:t>Second World War Internment of Italian-Canadians</a:t>
            </a:r>
          </a:p>
          <a:p>
            <a:endParaRPr lang="en-CA" altLang="zh-CN" sz="1600" dirty="0"/>
          </a:p>
          <a:p>
            <a:r>
              <a:rPr lang="en-CA" altLang="zh-CN" sz="1600" dirty="0"/>
              <a:t>Head Tax or other Immigration restrictions experienced by the Chinese Canadians</a:t>
            </a:r>
          </a:p>
          <a:p>
            <a:endParaRPr lang="en-CA" altLang="zh-CN" sz="1600" dirty="0"/>
          </a:p>
          <a:p>
            <a:r>
              <a:rPr lang="en-CA" altLang="zh-CN" sz="1600" dirty="0" err="1"/>
              <a:t>Komagata</a:t>
            </a:r>
            <a:r>
              <a:rPr lang="en-CA" altLang="zh-CN" sz="1600" dirty="0"/>
              <a:t> </a:t>
            </a:r>
            <a:r>
              <a:rPr lang="en-CA" altLang="zh-CN" sz="1600" dirty="0" err="1"/>
              <a:t>Maru</a:t>
            </a:r>
            <a:r>
              <a:rPr lang="en-CA" altLang="zh-CN" sz="1600" dirty="0"/>
              <a:t> / Continuous Journey clause that affected the Indo-Canadian community</a:t>
            </a:r>
          </a:p>
          <a:p>
            <a:r>
              <a:rPr lang="en-CA" altLang="zh-CN" sz="1600" dirty="0" smtClean="0"/>
              <a:t> </a:t>
            </a:r>
            <a:endParaRPr lang="en-CA" altLang="zh-CN" sz="1600" dirty="0"/>
          </a:p>
          <a:p>
            <a:r>
              <a:rPr lang="en-CA" altLang="zh-CN" sz="1600" dirty="0"/>
              <a:t>  </a:t>
            </a:r>
          </a:p>
          <a:p>
            <a:endParaRPr lang="en-CA" altLang="zh-C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0110"/>
          </a:xfr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CA" altLang="zh-CN" sz="2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  <a:ea typeface="+mn-ea"/>
                <a:cs typeface="Arial" charset="0"/>
              </a:rPr>
              <a:t>Major Challenges</a:t>
            </a:r>
            <a:endParaRPr lang="en-US" altLang="zh-CN" sz="20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  <a:ea typeface="+mn-ea"/>
              <a:cs typeface="Arial" charset="0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CA" altLang="zh-CN" sz="2000" b="1" dirty="0" smtClean="0"/>
              <a:t>Participating community groups have</a:t>
            </a:r>
            <a:r>
              <a:rPr lang="en-CA" altLang="zh-CN" sz="2000" dirty="0" smtClean="0"/>
              <a:t>: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Cloudy concept of copyright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Little knowledge of digitization process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Need handholding in meta data mining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Reluctant to share files</a:t>
            </a:r>
          </a:p>
          <a:p>
            <a:pPr>
              <a:buFont typeface="Arial" charset="0"/>
              <a:buNone/>
            </a:pPr>
            <a:r>
              <a:rPr lang="en-CA" altLang="zh-CN" sz="2000" b="1" dirty="0" smtClean="0"/>
              <a:t>Asian Library needs to: 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Revisit the archival collection policy</a:t>
            </a:r>
          </a:p>
          <a:p>
            <a:pPr>
              <a:buFont typeface="Arial" charset="0"/>
              <a:buNone/>
            </a:pPr>
            <a:r>
              <a:rPr lang="en-CA" altLang="zh-CN" sz="2000" dirty="0" smtClean="0"/>
              <a:t>Negotiate hosting </a:t>
            </a:r>
            <a:r>
              <a:rPr lang="en-CA" altLang="zh-CN" sz="2000" dirty="0" smtClean="0"/>
              <a:t>site</a:t>
            </a:r>
            <a:endParaRPr lang="en-US" altLang="zh-CN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1066800"/>
            <a:ext cx="7467600" cy="66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Head Tax Mapping Project:</a:t>
            </a:r>
            <a:r>
              <a:rPr lang="en-US" altLang="zh-CN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 </a:t>
            </a:r>
          </a:p>
          <a:p>
            <a:r>
              <a:rPr lang="en-US" altLang="zh-CN" sz="1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How We Tackled The Challenges: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7696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Work with Members from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Taishan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and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Zhongshan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Communities</a:t>
            </a:r>
          </a:p>
        </p:txBody>
      </p:sp>
      <p:pic>
        <p:nvPicPr>
          <p:cNvPr id="43012" name="Picture 2" descr="J:\Research Assistant\Head Tax Project - Taishan + Zhongshan\My Work\Pics\July 25 Taishan workshop at N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5105400"/>
            <a:ext cx="85344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zh-CN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Useful Resources from The U.S. Site: </a:t>
            </a:r>
            <a:r>
              <a:rPr lang="en-US" altLang="zh-CN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  <a:hlinkClick r:id="rId4"/>
              </a:rPr>
              <a:t>http://www.fas.harvard.edu/~chgis/</a:t>
            </a:r>
            <a:endParaRPr lang="en-US" altLang="zh-CN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Data Clean-up: UBC Student Projects</a:t>
            </a:r>
          </a:p>
        </p:txBody>
      </p:sp>
      <p:pic>
        <p:nvPicPr>
          <p:cNvPr id="43014" name="Picture 2" descr="C:\Users\Junrong Du\Pictures\DCIM\100APPLE\IMG_004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362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95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1066800"/>
            <a:ext cx="74676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Added Value of This 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8458200" cy="466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For the Public:</a:t>
            </a:r>
          </a:p>
          <a:p>
            <a:pPr marL="742950" lvl="1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Help identify Genealogy and Ancestors from The Records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For Researchers and Students:</a:t>
            </a:r>
          </a:p>
          <a:p>
            <a:pPr marL="742950" lvl="1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Establish Broader Social Landscapes of Chinese Immigration in Canada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     	eg: Compare the Head Tax Paid with the Cost of Living in Canada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For Library:</a:t>
            </a:r>
          </a:p>
          <a:p>
            <a:pPr marL="742950" lvl="1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Promote the Use of Collection for Five County Area (</a:t>
            </a:r>
            <a:r>
              <a:rPr lang="zh-CN" altLang="en-US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/>
                <a:ea typeface="楷体"/>
                <a:cs typeface="Times New Roman" pitchFamily="18" charset="0"/>
              </a:rPr>
              <a:t>五邑</a:t>
            </a: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) Gazettes</a:t>
            </a:r>
          </a:p>
          <a:p>
            <a:pPr marL="742950" lvl="1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International Collaboration opportunities with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000" b="1" i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	UCLA, UC Berkeley, WILCOS, &amp; Find Your Roots Program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zh-CN" altLang="en-US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3200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research connects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6350000"/>
            <a:ext cx="72390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CA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 Extra Bold" pitchFamily="34" charset="0"/>
                <a:cs typeface="Times New Roman" pitchFamily="18" charset="0"/>
              </a:rPr>
              <a:t>The Digitization of Asian Materials at UBC</a:t>
            </a:r>
            <a:endParaRPr lang="en-US" altLang="zh-CN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 Condensed Extra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787</Words>
  <Application>Microsoft Office PowerPoint</Application>
  <PresentationFormat>On-screen Show (4:3)</PresentationFormat>
  <Paragraphs>175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宋体</vt:lpstr>
      <vt:lpstr>Times New Roman</vt:lpstr>
      <vt:lpstr>Castellar</vt:lpstr>
      <vt:lpstr>Tw Cen MT Condensed Extra Bold</vt:lpstr>
      <vt:lpstr>楷体</vt:lpstr>
      <vt:lpstr>Rockwell Extra Bold</vt:lpstr>
      <vt:lpstr>Wingdings</vt:lpstr>
      <vt:lpstr>Edwardian Script ITC</vt:lpstr>
      <vt:lpstr>Office Theme</vt:lpstr>
      <vt:lpstr>Microsoft Office Excel 97-2003 Worksheet</vt:lpstr>
      <vt:lpstr>Slide 1</vt:lpstr>
      <vt:lpstr>Digitization Projects At a Glance (1)</vt:lpstr>
      <vt:lpstr>Digitization Projects At a Glance (2)</vt:lpstr>
      <vt:lpstr>Slide 4</vt:lpstr>
      <vt:lpstr>Slide 5</vt:lpstr>
      <vt:lpstr>Slide 6</vt:lpstr>
      <vt:lpstr>Major Challenges</vt:lpstr>
      <vt:lpstr>Slide 8</vt:lpstr>
      <vt:lpstr>Slide 9</vt:lpstr>
      <vt:lpstr>Slide 10</vt:lpstr>
      <vt:lpstr>Slide 11</vt:lpstr>
      <vt:lpstr>Slide 12</vt:lpstr>
      <vt:lpstr>Slide 13</vt:lpstr>
      <vt:lpstr>Major Challenges</vt:lpstr>
      <vt:lpstr>Slide 15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Junrong Du</dc:creator>
  <cp:lastModifiedBy>Junrong Du</cp:lastModifiedBy>
  <cp:revision>41</cp:revision>
  <dcterms:created xsi:type="dcterms:W3CDTF">2010-05-11T22:54:13Z</dcterms:created>
  <dcterms:modified xsi:type="dcterms:W3CDTF">2010-10-16T19:29:48Z</dcterms:modified>
</cp:coreProperties>
</file>