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0"/>
  </p:notesMasterIdLst>
  <p:sldIdLst>
    <p:sldId id="256" r:id="rId2"/>
    <p:sldId id="257" r:id="rId3"/>
    <p:sldId id="316" r:id="rId4"/>
    <p:sldId id="291" r:id="rId5"/>
    <p:sldId id="277" r:id="rId6"/>
    <p:sldId id="325" r:id="rId7"/>
    <p:sldId id="295" r:id="rId8"/>
    <p:sldId id="290" r:id="rId9"/>
    <p:sldId id="280" r:id="rId10"/>
    <p:sldId id="292" r:id="rId11"/>
    <p:sldId id="311" r:id="rId12"/>
    <p:sldId id="327" r:id="rId13"/>
    <p:sldId id="279" r:id="rId14"/>
    <p:sldId id="333" r:id="rId15"/>
    <p:sldId id="334" r:id="rId16"/>
    <p:sldId id="330" r:id="rId17"/>
    <p:sldId id="326" r:id="rId18"/>
    <p:sldId id="264" r:id="rId19"/>
    <p:sldId id="317" r:id="rId20"/>
    <p:sldId id="319" r:id="rId21"/>
    <p:sldId id="320" r:id="rId22"/>
    <p:sldId id="261" r:id="rId23"/>
    <p:sldId id="304" r:id="rId24"/>
    <p:sldId id="259" r:id="rId25"/>
    <p:sldId id="336" r:id="rId26"/>
    <p:sldId id="307" r:id="rId27"/>
    <p:sldId id="335" r:id="rId28"/>
    <p:sldId id="341" r:id="rId29"/>
    <p:sldId id="331" r:id="rId30"/>
    <p:sldId id="342" r:id="rId31"/>
    <p:sldId id="332" r:id="rId32"/>
    <p:sldId id="298" r:id="rId33"/>
    <p:sldId id="271" r:id="rId34"/>
    <p:sldId id="340" r:id="rId35"/>
    <p:sldId id="344" r:id="rId36"/>
    <p:sldId id="343" r:id="rId37"/>
    <p:sldId id="296" r:id="rId38"/>
    <p:sldId id="346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48621" autoAdjust="0"/>
  </p:normalViewPr>
  <p:slideViewPr>
    <p:cSldViewPr>
      <p:cViewPr varScale="1">
        <p:scale>
          <a:sx n="104" d="100"/>
          <a:sy n="104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7C1C2-191C-4E5F-A924-EEE1C44928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8066FC-86B8-40C7-AC64-650E9E3EC6CC}">
      <dgm:prSet phldrT="[文本]"/>
      <dgm:spPr/>
      <dgm:t>
        <a:bodyPr/>
        <a:lstStyle/>
        <a:p>
          <a:r>
            <a:rPr lang="en-US" altLang="zh-CN" dirty="0" smtClean="0"/>
            <a:t>Card Catalogs</a:t>
          </a:r>
          <a:endParaRPr lang="zh-CN" altLang="en-US" dirty="0"/>
        </a:p>
      </dgm:t>
    </dgm:pt>
    <dgm:pt modelId="{F5B08DA8-4021-4FBC-BDAB-20860EDBEB3F}" type="parTrans" cxnId="{74BD0863-7933-420E-B149-612CEC7BFF03}">
      <dgm:prSet/>
      <dgm:spPr/>
      <dgm:t>
        <a:bodyPr/>
        <a:lstStyle/>
        <a:p>
          <a:endParaRPr lang="zh-CN" altLang="en-US"/>
        </a:p>
      </dgm:t>
    </dgm:pt>
    <dgm:pt modelId="{BC74CDC1-CA13-4C99-A94C-24B28A4C311D}" type="sibTrans" cxnId="{74BD0863-7933-420E-B149-612CEC7BFF03}">
      <dgm:prSet/>
      <dgm:spPr/>
      <dgm:t>
        <a:bodyPr/>
        <a:lstStyle/>
        <a:p>
          <a:endParaRPr lang="zh-CN" altLang="en-US"/>
        </a:p>
      </dgm:t>
    </dgm:pt>
    <dgm:pt modelId="{19DD6B46-5DC9-4A38-BF76-CE8D9D15EFFB}">
      <dgm:prSet phldrT="[文本]"/>
      <dgm:spPr/>
      <dgm:t>
        <a:bodyPr/>
        <a:lstStyle/>
        <a:p>
          <a:r>
            <a:rPr lang="en-US" altLang="zh-CN" dirty="0" smtClean="0"/>
            <a:t>databases</a:t>
          </a:r>
          <a:endParaRPr lang="zh-CN" altLang="en-US" dirty="0"/>
        </a:p>
      </dgm:t>
    </dgm:pt>
    <dgm:pt modelId="{349D3F28-ACE6-43E4-BD04-B816D04C7F0A}" type="parTrans" cxnId="{9484754A-319A-42F5-92ED-7A6B2C9D90A0}">
      <dgm:prSet/>
      <dgm:spPr/>
      <dgm:t>
        <a:bodyPr/>
        <a:lstStyle/>
        <a:p>
          <a:endParaRPr lang="zh-CN" altLang="en-US"/>
        </a:p>
      </dgm:t>
    </dgm:pt>
    <dgm:pt modelId="{CD72261C-1661-4E8D-8D8A-B9520230BE92}" type="sibTrans" cxnId="{9484754A-319A-42F5-92ED-7A6B2C9D90A0}">
      <dgm:prSet/>
      <dgm:spPr/>
      <dgm:t>
        <a:bodyPr/>
        <a:lstStyle/>
        <a:p>
          <a:endParaRPr lang="zh-CN" altLang="en-US"/>
        </a:p>
      </dgm:t>
    </dgm:pt>
    <dgm:pt modelId="{3198C322-2AC8-4A53-8DDD-929A49924BF8}">
      <dgm:prSet phldrT="[文本]"/>
      <dgm:spPr/>
      <dgm:t>
        <a:bodyPr/>
        <a:lstStyle/>
        <a:p>
          <a:r>
            <a:rPr lang="en-US" altLang="zh-CN" dirty="0" smtClean="0"/>
            <a:t>Online searching</a:t>
          </a:r>
        </a:p>
      </dgm:t>
    </dgm:pt>
    <dgm:pt modelId="{EC485B01-2754-4E4D-94ED-24A53F538C38}" type="parTrans" cxnId="{7DAF232A-8C88-40CF-AD00-92D3FF0FC10E}">
      <dgm:prSet/>
      <dgm:spPr/>
      <dgm:t>
        <a:bodyPr/>
        <a:lstStyle/>
        <a:p>
          <a:endParaRPr lang="zh-CN" altLang="en-US"/>
        </a:p>
      </dgm:t>
    </dgm:pt>
    <dgm:pt modelId="{32085642-1BF4-4B39-9A0A-4FF3C135B788}" type="sibTrans" cxnId="{7DAF232A-8C88-40CF-AD00-92D3FF0FC10E}">
      <dgm:prSet/>
      <dgm:spPr/>
      <dgm:t>
        <a:bodyPr/>
        <a:lstStyle/>
        <a:p>
          <a:endParaRPr lang="zh-CN" altLang="en-US"/>
        </a:p>
      </dgm:t>
    </dgm:pt>
    <dgm:pt modelId="{4472AA24-E5C8-459A-948E-1B4549FCB766}">
      <dgm:prSet phldrT="[文本]"/>
      <dgm:spPr/>
      <dgm:t>
        <a:bodyPr/>
        <a:lstStyle/>
        <a:p>
          <a:r>
            <a:rPr lang="en-US" altLang="zh-CN" dirty="0" smtClean="0"/>
            <a:t>Federated Search</a:t>
          </a:r>
        </a:p>
      </dgm:t>
    </dgm:pt>
    <dgm:pt modelId="{7A43CC10-9A80-46ED-B37D-29B3FD338EF4}" type="parTrans" cxnId="{938E5184-C967-4613-84B3-31170527D6B0}">
      <dgm:prSet/>
      <dgm:spPr/>
      <dgm:t>
        <a:bodyPr/>
        <a:lstStyle/>
        <a:p>
          <a:endParaRPr lang="zh-CN" altLang="en-US"/>
        </a:p>
      </dgm:t>
    </dgm:pt>
    <dgm:pt modelId="{8FEFF63A-FB0F-4A08-AED0-5B728DAE938C}" type="sibTrans" cxnId="{938E5184-C967-4613-84B3-31170527D6B0}">
      <dgm:prSet/>
      <dgm:spPr/>
      <dgm:t>
        <a:bodyPr/>
        <a:lstStyle/>
        <a:p>
          <a:endParaRPr lang="zh-CN" altLang="en-US"/>
        </a:p>
      </dgm:t>
    </dgm:pt>
    <dgm:pt modelId="{53C3D73B-D072-4763-8886-1417DF4670B8}">
      <dgm:prSet phldrT="[文本]"/>
      <dgm:spPr/>
      <dgm:t>
        <a:bodyPr/>
        <a:lstStyle/>
        <a:p>
          <a:r>
            <a:rPr lang="en-US" altLang="zh-CN" dirty="0" smtClean="0"/>
            <a:t>Discovery service</a:t>
          </a:r>
        </a:p>
      </dgm:t>
    </dgm:pt>
    <dgm:pt modelId="{8A1F93B8-045C-491B-BE06-09889A582829}" type="parTrans" cxnId="{8DDE7B40-D8B7-46C1-9A8F-724C91CDA0D0}">
      <dgm:prSet/>
      <dgm:spPr/>
      <dgm:t>
        <a:bodyPr/>
        <a:lstStyle/>
        <a:p>
          <a:endParaRPr lang="zh-CN" altLang="en-US"/>
        </a:p>
      </dgm:t>
    </dgm:pt>
    <dgm:pt modelId="{DE32C4DF-47BC-4152-9429-2ABDE14F2202}" type="sibTrans" cxnId="{8DDE7B40-D8B7-46C1-9A8F-724C91CDA0D0}">
      <dgm:prSet/>
      <dgm:spPr/>
      <dgm:t>
        <a:bodyPr/>
        <a:lstStyle/>
        <a:p>
          <a:endParaRPr lang="zh-CN" altLang="en-US"/>
        </a:p>
      </dgm:t>
    </dgm:pt>
    <dgm:pt modelId="{20F486A9-BB5E-4991-BDDE-A23E8E2DBBEC}" type="pres">
      <dgm:prSet presAssocID="{97F7C1C2-191C-4E5F-A924-EEE1C4492866}" presName="CompostProcess" presStyleCnt="0">
        <dgm:presLayoutVars>
          <dgm:dir/>
          <dgm:resizeHandles val="exact"/>
        </dgm:presLayoutVars>
      </dgm:prSet>
      <dgm:spPr/>
    </dgm:pt>
    <dgm:pt modelId="{74E02E1E-ADA4-4B22-829E-A3A18F8E3778}" type="pres">
      <dgm:prSet presAssocID="{97F7C1C2-191C-4E5F-A924-EEE1C4492866}" presName="arrow" presStyleLbl="bgShp" presStyleIdx="0" presStyleCnt="1" custLinFactNeighborX="-570" custLinFactNeighborY="-53444"/>
      <dgm:spPr/>
    </dgm:pt>
    <dgm:pt modelId="{49573DBE-F14A-4079-8E6D-D8671FAC8F0A}" type="pres">
      <dgm:prSet presAssocID="{97F7C1C2-191C-4E5F-A924-EEE1C4492866}" presName="linearProcess" presStyleCnt="0"/>
      <dgm:spPr/>
    </dgm:pt>
    <dgm:pt modelId="{CD54CCFF-FA2D-44C7-9FE3-85CD4D879474}" type="pres">
      <dgm:prSet presAssocID="{968066FC-86B8-40C7-AC64-650E9E3EC6C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6B3C-F9E3-4BD4-BC65-5CD98CC02C70}" type="pres">
      <dgm:prSet presAssocID="{BC74CDC1-CA13-4C99-A94C-24B28A4C311D}" presName="sibTrans" presStyleCnt="0"/>
      <dgm:spPr/>
    </dgm:pt>
    <dgm:pt modelId="{C6A5ED47-8CBF-4080-81C6-6ECEC7B3849C}" type="pres">
      <dgm:prSet presAssocID="{19DD6B46-5DC9-4A38-BF76-CE8D9D15EFF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9320F4-35AB-4722-93F6-618D1D37407A}" type="pres">
      <dgm:prSet presAssocID="{CD72261C-1661-4E8D-8D8A-B9520230BE92}" presName="sibTrans" presStyleCnt="0"/>
      <dgm:spPr/>
    </dgm:pt>
    <dgm:pt modelId="{E044B53A-37C0-4FBF-9A9A-4F9C848440E4}" type="pres">
      <dgm:prSet presAssocID="{3198C322-2AC8-4A53-8DDD-929A49924BF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5040EA-0383-427F-95EC-479ED69D7941}" type="pres">
      <dgm:prSet presAssocID="{32085642-1BF4-4B39-9A0A-4FF3C135B788}" presName="sibTrans" presStyleCnt="0"/>
      <dgm:spPr/>
    </dgm:pt>
    <dgm:pt modelId="{9174C219-DB74-4C98-837A-FE14506A30CA}" type="pres">
      <dgm:prSet presAssocID="{4472AA24-E5C8-459A-948E-1B4549FCB76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95CA1-1021-4E2D-B4AE-74FDD8EAD605}" type="pres">
      <dgm:prSet presAssocID="{8FEFF63A-FB0F-4A08-AED0-5B728DAE938C}" presName="sibTrans" presStyleCnt="0"/>
      <dgm:spPr/>
    </dgm:pt>
    <dgm:pt modelId="{8747B618-84F6-4373-A0F9-0E37D750073A}" type="pres">
      <dgm:prSet presAssocID="{53C3D73B-D072-4763-8886-1417DF4670B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1B3D1F-D6B2-424F-98B6-A79F39C5859F}" type="presOf" srcId="{19DD6B46-5DC9-4A38-BF76-CE8D9D15EFFB}" destId="{C6A5ED47-8CBF-4080-81C6-6ECEC7B3849C}" srcOrd="0" destOrd="0" presId="urn:microsoft.com/office/officeart/2005/8/layout/hProcess9"/>
    <dgm:cxn modelId="{8DDE7B40-D8B7-46C1-9A8F-724C91CDA0D0}" srcId="{97F7C1C2-191C-4E5F-A924-EEE1C4492866}" destId="{53C3D73B-D072-4763-8886-1417DF4670B8}" srcOrd="4" destOrd="0" parTransId="{8A1F93B8-045C-491B-BE06-09889A582829}" sibTransId="{DE32C4DF-47BC-4152-9429-2ABDE14F2202}"/>
    <dgm:cxn modelId="{166873CA-CE08-4EC5-A7CA-608DD9BB93CB}" type="presOf" srcId="{97F7C1C2-191C-4E5F-A924-EEE1C4492866}" destId="{20F486A9-BB5E-4991-BDDE-A23E8E2DBBEC}" srcOrd="0" destOrd="0" presId="urn:microsoft.com/office/officeart/2005/8/layout/hProcess9"/>
    <dgm:cxn modelId="{EA19B4F0-391A-4001-8083-5DE2E3DDA1E5}" type="presOf" srcId="{53C3D73B-D072-4763-8886-1417DF4670B8}" destId="{8747B618-84F6-4373-A0F9-0E37D750073A}" srcOrd="0" destOrd="0" presId="urn:microsoft.com/office/officeart/2005/8/layout/hProcess9"/>
    <dgm:cxn modelId="{938E5184-C967-4613-84B3-31170527D6B0}" srcId="{97F7C1C2-191C-4E5F-A924-EEE1C4492866}" destId="{4472AA24-E5C8-459A-948E-1B4549FCB766}" srcOrd="3" destOrd="0" parTransId="{7A43CC10-9A80-46ED-B37D-29B3FD338EF4}" sibTransId="{8FEFF63A-FB0F-4A08-AED0-5B728DAE938C}"/>
    <dgm:cxn modelId="{74BD0863-7933-420E-B149-612CEC7BFF03}" srcId="{97F7C1C2-191C-4E5F-A924-EEE1C4492866}" destId="{968066FC-86B8-40C7-AC64-650E9E3EC6CC}" srcOrd="0" destOrd="0" parTransId="{F5B08DA8-4021-4FBC-BDAB-20860EDBEB3F}" sibTransId="{BC74CDC1-CA13-4C99-A94C-24B28A4C311D}"/>
    <dgm:cxn modelId="{04BFC33E-BD0D-449C-9901-AFB29489AA9A}" type="presOf" srcId="{3198C322-2AC8-4A53-8DDD-929A49924BF8}" destId="{E044B53A-37C0-4FBF-9A9A-4F9C848440E4}" srcOrd="0" destOrd="0" presId="urn:microsoft.com/office/officeart/2005/8/layout/hProcess9"/>
    <dgm:cxn modelId="{7DAF232A-8C88-40CF-AD00-92D3FF0FC10E}" srcId="{97F7C1C2-191C-4E5F-A924-EEE1C4492866}" destId="{3198C322-2AC8-4A53-8DDD-929A49924BF8}" srcOrd="2" destOrd="0" parTransId="{EC485B01-2754-4E4D-94ED-24A53F538C38}" sibTransId="{32085642-1BF4-4B39-9A0A-4FF3C135B788}"/>
    <dgm:cxn modelId="{1703097E-B4F7-4E54-A747-265034280EEF}" type="presOf" srcId="{968066FC-86B8-40C7-AC64-650E9E3EC6CC}" destId="{CD54CCFF-FA2D-44C7-9FE3-85CD4D879474}" srcOrd="0" destOrd="0" presId="urn:microsoft.com/office/officeart/2005/8/layout/hProcess9"/>
    <dgm:cxn modelId="{9484754A-319A-42F5-92ED-7A6B2C9D90A0}" srcId="{97F7C1C2-191C-4E5F-A924-EEE1C4492866}" destId="{19DD6B46-5DC9-4A38-BF76-CE8D9D15EFFB}" srcOrd="1" destOrd="0" parTransId="{349D3F28-ACE6-43E4-BD04-B816D04C7F0A}" sibTransId="{CD72261C-1661-4E8D-8D8A-B9520230BE92}"/>
    <dgm:cxn modelId="{DFD47656-4A75-4DA8-8ABA-C94E8D5BFD20}" type="presOf" srcId="{4472AA24-E5C8-459A-948E-1B4549FCB766}" destId="{9174C219-DB74-4C98-837A-FE14506A30CA}" srcOrd="0" destOrd="0" presId="urn:microsoft.com/office/officeart/2005/8/layout/hProcess9"/>
    <dgm:cxn modelId="{5013FF43-1E0F-417C-BD72-E1EEB3B659A6}" type="presParOf" srcId="{20F486A9-BB5E-4991-BDDE-A23E8E2DBBEC}" destId="{74E02E1E-ADA4-4B22-829E-A3A18F8E3778}" srcOrd="0" destOrd="0" presId="urn:microsoft.com/office/officeart/2005/8/layout/hProcess9"/>
    <dgm:cxn modelId="{87BFFCC3-EC05-461A-A0CA-0DC63F9B6369}" type="presParOf" srcId="{20F486A9-BB5E-4991-BDDE-A23E8E2DBBEC}" destId="{49573DBE-F14A-4079-8E6D-D8671FAC8F0A}" srcOrd="1" destOrd="0" presId="urn:microsoft.com/office/officeart/2005/8/layout/hProcess9"/>
    <dgm:cxn modelId="{CCA41E9F-2267-43F8-8C13-0157A939780B}" type="presParOf" srcId="{49573DBE-F14A-4079-8E6D-D8671FAC8F0A}" destId="{CD54CCFF-FA2D-44C7-9FE3-85CD4D879474}" srcOrd="0" destOrd="0" presId="urn:microsoft.com/office/officeart/2005/8/layout/hProcess9"/>
    <dgm:cxn modelId="{76843BAA-A732-4CBF-AA87-802AC266C8EC}" type="presParOf" srcId="{49573DBE-F14A-4079-8E6D-D8671FAC8F0A}" destId="{197A6B3C-F9E3-4BD4-BC65-5CD98CC02C70}" srcOrd="1" destOrd="0" presId="urn:microsoft.com/office/officeart/2005/8/layout/hProcess9"/>
    <dgm:cxn modelId="{B577BECB-29D3-4B41-9B8B-76C6B9F61CC0}" type="presParOf" srcId="{49573DBE-F14A-4079-8E6D-D8671FAC8F0A}" destId="{C6A5ED47-8CBF-4080-81C6-6ECEC7B3849C}" srcOrd="2" destOrd="0" presId="urn:microsoft.com/office/officeart/2005/8/layout/hProcess9"/>
    <dgm:cxn modelId="{4C6D30A1-0DF6-47B7-B636-3291C607A54F}" type="presParOf" srcId="{49573DBE-F14A-4079-8E6D-D8671FAC8F0A}" destId="{409320F4-35AB-4722-93F6-618D1D37407A}" srcOrd="3" destOrd="0" presId="urn:microsoft.com/office/officeart/2005/8/layout/hProcess9"/>
    <dgm:cxn modelId="{20974F39-7D28-4E75-9DBF-38930A15041E}" type="presParOf" srcId="{49573DBE-F14A-4079-8E6D-D8671FAC8F0A}" destId="{E044B53A-37C0-4FBF-9A9A-4F9C848440E4}" srcOrd="4" destOrd="0" presId="urn:microsoft.com/office/officeart/2005/8/layout/hProcess9"/>
    <dgm:cxn modelId="{2C29F8A5-BD90-4B53-80E9-CA2B58448CD7}" type="presParOf" srcId="{49573DBE-F14A-4079-8E6D-D8671FAC8F0A}" destId="{3C5040EA-0383-427F-95EC-479ED69D7941}" srcOrd="5" destOrd="0" presId="urn:microsoft.com/office/officeart/2005/8/layout/hProcess9"/>
    <dgm:cxn modelId="{4A3DCF27-44AE-42AC-93F0-EB9468C48595}" type="presParOf" srcId="{49573DBE-F14A-4079-8E6D-D8671FAC8F0A}" destId="{9174C219-DB74-4C98-837A-FE14506A30CA}" srcOrd="6" destOrd="0" presId="urn:microsoft.com/office/officeart/2005/8/layout/hProcess9"/>
    <dgm:cxn modelId="{55BAA6DF-E75D-44CF-913C-1712F8F2D5B6}" type="presParOf" srcId="{49573DBE-F14A-4079-8E6D-D8671FAC8F0A}" destId="{C2295CA1-1021-4E2D-B4AE-74FDD8EAD605}" srcOrd="7" destOrd="0" presId="urn:microsoft.com/office/officeart/2005/8/layout/hProcess9"/>
    <dgm:cxn modelId="{D14000AC-59C0-4360-8013-268F69E5083B}" type="presParOf" srcId="{49573DBE-F14A-4079-8E6D-D8671FAC8F0A}" destId="{8747B618-84F6-4373-A0F9-0E37D750073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6EFC8-48E1-45C1-BADB-B3E89D39E780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F1191FED-1798-42B4-8A00-6E8676320C92}">
      <dgm:prSet phldrT="[文本]" custT="1"/>
      <dgm:spPr/>
      <dgm:t>
        <a:bodyPr/>
        <a:lstStyle/>
        <a:p>
          <a:r>
            <a:rPr lang="en-US" altLang="zh-CN" sz="2000" dirty="0" smtClean="0"/>
            <a:t>MARC Records</a:t>
          </a:r>
        </a:p>
        <a:p>
          <a:endParaRPr lang="zh-CN" altLang="en-US" sz="2000" dirty="0"/>
        </a:p>
      </dgm:t>
    </dgm:pt>
    <dgm:pt modelId="{22718E68-2D2B-4E6B-B1B1-703A6E61AB3B}" type="parTrans" cxnId="{917EB735-BE36-4AAE-9EF7-BC3CD76C9F2A}">
      <dgm:prSet/>
      <dgm:spPr/>
      <dgm:t>
        <a:bodyPr/>
        <a:lstStyle/>
        <a:p>
          <a:endParaRPr lang="zh-CN" altLang="en-US"/>
        </a:p>
      </dgm:t>
    </dgm:pt>
    <dgm:pt modelId="{2D8D0E81-6058-4865-9554-C9FC1AD50080}" type="sibTrans" cxnId="{917EB735-BE36-4AAE-9EF7-BC3CD76C9F2A}">
      <dgm:prSet/>
      <dgm:spPr/>
      <dgm:t>
        <a:bodyPr/>
        <a:lstStyle/>
        <a:p>
          <a:endParaRPr lang="zh-CN" altLang="en-US"/>
        </a:p>
      </dgm:t>
    </dgm:pt>
    <dgm:pt modelId="{C4785352-3481-4391-B73E-1D833205822E}">
      <dgm:prSet phldrT="[文本]" custT="1"/>
      <dgm:spPr/>
      <dgm:t>
        <a:bodyPr/>
        <a:lstStyle/>
        <a:p>
          <a:r>
            <a:rPr lang="en-US" altLang="zh-CN" sz="2400" dirty="0" smtClean="0"/>
            <a:t>Discovery layer: Web 2.0 features</a:t>
          </a:r>
        </a:p>
      </dgm:t>
    </dgm:pt>
    <dgm:pt modelId="{45C7E66B-E329-4A1E-9C9B-B8E72F2340D4}" type="parTrans" cxnId="{45904612-A2FB-430F-981A-9FE99D43F230}">
      <dgm:prSet/>
      <dgm:spPr/>
      <dgm:t>
        <a:bodyPr/>
        <a:lstStyle/>
        <a:p>
          <a:endParaRPr lang="zh-CN" altLang="en-US"/>
        </a:p>
      </dgm:t>
    </dgm:pt>
    <dgm:pt modelId="{72E198D5-609D-4F14-ADB9-5C574CE5F40A}" type="sibTrans" cxnId="{45904612-A2FB-430F-981A-9FE99D43F230}">
      <dgm:prSet/>
      <dgm:spPr/>
      <dgm:t>
        <a:bodyPr/>
        <a:lstStyle/>
        <a:p>
          <a:endParaRPr lang="zh-CN" altLang="en-US"/>
        </a:p>
      </dgm:t>
    </dgm:pt>
    <dgm:pt modelId="{D5DB2F63-3CC6-400B-B984-A3DD9FE35A21}">
      <dgm:prSet phldrT="[文本]" custT="1"/>
      <dgm:spPr/>
      <dgm:t>
        <a:bodyPr/>
        <a:lstStyle/>
        <a:p>
          <a:r>
            <a:rPr lang="en-US" altLang="zh-CN" sz="2000" b="1" dirty="0" smtClean="0"/>
            <a:t>Discovery layer: </a:t>
          </a:r>
          <a:r>
            <a:rPr lang="en-US" altLang="zh-CN" sz="2000" b="1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faceted searching-clustering and cloud tools</a:t>
          </a:r>
          <a:endParaRPr lang="zh-CN" altLang="en-US" sz="2000" b="1" dirty="0"/>
        </a:p>
      </dgm:t>
    </dgm:pt>
    <dgm:pt modelId="{4E31FB22-EFF9-4FE1-A545-2DAC6F466950}" type="parTrans" cxnId="{01C1EF80-7A76-441C-8C20-683BEFF2362C}">
      <dgm:prSet/>
      <dgm:spPr/>
      <dgm:t>
        <a:bodyPr/>
        <a:lstStyle/>
        <a:p>
          <a:endParaRPr lang="zh-CN" altLang="en-US"/>
        </a:p>
      </dgm:t>
    </dgm:pt>
    <dgm:pt modelId="{E8E2C1BD-1104-4C46-813E-1DEC231AE1A2}" type="sibTrans" cxnId="{01C1EF80-7A76-441C-8C20-683BEFF2362C}">
      <dgm:prSet/>
      <dgm:spPr/>
      <dgm:t>
        <a:bodyPr/>
        <a:lstStyle/>
        <a:p>
          <a:endParaRPr lang="zh-CN" altLang="en-US"/>
        </a:p>
      </dgm:t>
    </dgm:pt>
    <dgm:pt modelId="{B6DC5BA6-F075-4804-9204-2E28BD250D58}" type="pres">
      <dgm:prSet presAssocID="{B146EFC8-48E1-45C1-BADB-B3E89D39E780}" presName="composite" presStyleCnt="0">
        <dgm:presLayoutVars>
          <dgm:chMax val="5"/>
          <dgm:dir/>
          <dgm:resizeHandles val="exact"/>
        </dgm:presLayoutVars>
      </dgm:prSet>
      <dgm:spPr/>
    </dgm:pt>
    <dgm:pt modelId="{FDE3F0DF-E689-411F-9F6B-0D6B100E833D}" type="pres">
      <dgm:prSet presAssocID="{F1191FED-1798-42B4-8A00-6E8676320C92}" presName="circle1" presStyleLbl="lnNode1" presStyleIdx="0" presStyleCnt="3" custScaleX="258346" custScaleY="251255"/>
      <dgm:spPr>
        <a:solidFill>
          <a:srgbClr val="8E0000"/>
        </a:solidFill>
      </dgm:spPr>
    </dgm:pt>
    <dgm:pt modelId="{1DE6F408-CAB9-4B73-95E5-64857783A323}" type="pres">
      <dgm:prSet presAssocID="{F1191FED-1798-42B4-8A00-6E8676320C92}" presName="text1" presStyleLbl="revTx" presStyleIdx="0" presStyleCnt="3" custScaleX="83830" custScaleY="87143" custLinFactNeighborX="-3758" custLinFactNeighborY="73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13EF8B-8966-4C38-9FBE-B20AAB1EEDEE}" type="pres">
      <dgm:prSet presAssocID="{F1191FED-1798-42B4-8A00-6E8676320C92}" presName="line1" presStyleLbl="callout" presStyleIdx="0" presStyleCnt="6" custFlipVert="1" custSzY="98296" custScaleX="100000" custLinFactY="20192" custLinFactNeighborX="25514" custLinFactNeighborY="100000"/>
      <dgm:spPr/>
    </dgm:pt>
    <dgm:pt modelId="{0B07B74C-CFC2-44AE-809D-05E4A1522387}" type="pres">
      <dgm:prSet presAssocID="{F1191FED-1798-42B4-8A00-6E8676320C92}" presName="d1" presStyleLbl="callout" presStyleIdx="1" presStyleCnt="6" custScaleX="97102" custScaleY="97358" custLinFactNeighborX="7435" custLinFactNeighborY="4739"/>
      <dgm:spPr/>
    </dgm:pt>
    <dgm:pt modelId="{07E28D4C-98C6-4D45-8FF1-DA876693B462}" type="pres">
      <dgm:prSet presAssocID="{D5DB2F63-3CC6-400B-B984-A3DD9FE35A21}" presName="circle2" presStyleLbl="lnNode1" presStyleIdx="1" presStyleCnt="3" custScaleX="121708" custScaleY="119344"/>
      <dgm:spPr/>
    </dgm:pt>
    <dgm:pt modelId="{756BD76D-75AB-41CA-BF97-4CA743EE6270}" type="pres">
      <dgm:prSet presAssocID="{D5DB2F63-3CC6-400B-B984-A3DD9FE35A21}" presName="text2" presStyleLbl="revTx" presStyleIdx="1" presStyleCnt="3" custScaleX="159796" custLinFactNeighborX="53988" custLinFactNeighborY="155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E23B31-6DD3-4E21-B9B5-C7C81C383CFC}" type="pres">
      <dgm:prSet presAssocID="{D5DB2F63-3CC6-400B-B984-A3DD9FE35A21}" presName="line2" presStyleLbl="callout" presStyleIdx="2" presStyleCnt="6" custFlipVert="1" custSzY="45720" custScaleX="143284" custLinFactY="123645" custLinFactNeighborX="57633" custLinFactNeighborY="200000"/>
      <dgm:spPr/>
    </dgm:pt>
    <dgm:pt modelId="{1EAD0AA7-9C80-4D07-82B1-1E640E924264}" type="pres">
      <dgm:prSet presAssocID="{D5DB2F63-3CC6-400B-B984-A3DD9FE35A21}" presName="d2" presStyleLbl="callout" presStyleIdx="3" presStyleCnt="6" custScaleX="90673" custScaleY="100001" custLinFactNeighborX="17591" custLinFactNeighborY="9208"/>
      <dgm:spPr/>
    </dgm:pt>
    <dgm:pt modelId="{CA0E5194-E3EA-4440-A41E-74A342E79DC7}" type="pres">
      <dgm:prSet presAssocID="{C4785352-3481-4391-B73E-1D833205822E}" presName="circle3" presStyleLbl="lnNode1" presStyleIdx="2" presStyleCnt="3"/>
      <dgm:spPr/>
    </dgm:pt>
    <dgm:pt modelId="{23D005F6-9CA6-47A2-B362-5E6147FE6F8A}" type="pres">
      <dgm:prSet presAssocID="{C4785352-3481-4391-B73E-1D833205822E}" presName="text3" presStyleLbl="revTx" presStyleIdx="2" presStyleCnt="3" custScaleX="183377" custScaleY="76447" custLinFactNeighborX="44423" custLinFactNeighborY="180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B9BCC6-4F02-49E9-B5BC-DB9668587E98}" type="pres">
      <dgm:prSet presAssocID="{C4785352-3481-4391-B73E-1D833205822E}" presName="line3" presStyleLbl="callout" presStyleIdx="4" presStyleCnt="6" custLinFactY="128633" custLinFactNeighborX="42599" custLinFactNeighborY="200000"/>
      <dgm:spPr/>
    </dgm:pt>
    <dgm:pt modelId="{4C84D5BF-1E88-4063-86D0-3BB1F9E2FE83}" type="pres">
      <dgm:prSet presAssocID="{C4785352-3481-4391-B73E-1D833205822E}" presName="d3" presStyleLbl="callout" presStyleIdx="5" presStyleCnt="6" custScaleX="113025" custScaleY="103898" custLinFactNeighborX="10319" custLinFactNeighborY="11162"/>
      <dgm:spPr/>
    </dgm:pt>
  </dgm:ptLst>
  <dgm:cxnLst>
    <dgm:cxn modelId="{45904612-A2FB-430F-981A-9FE99D43F230}" srcId="{B146EFC8-48E1-45C1-BADB-B3E89D39E780}" destId="{C4785352-3481-4391-B73E-1D833205822E}" srcOrd="2" destOrd="0" parTransId="{45C7E66B-E329-4A1E-9C9B-B8E72F2340D4}" sibTransId="{72E198D5-609D-4F14-ADB9-5C574CE5F40A}"/>
    <dgm:cxn modelId="{01C1EF80-7A76-441C-8C20-683BEFF2362C}" srcId="{B146EFC8-48E1-45C1-BADB-B3E89D39E780}" destId="{D5DB2F63-3CC6-400B-B984-A3DD9FE35A21}" srcOrd="1" destOrd="0" parTransId="{4E31FB22-EFF9-4FE1-A545-2DAC6F466950}" sibTransId="{E8E2C1BD-1104-4C46-813E-1DEC231AE1A2}"/>
    <dgm:cxn modelId="{B9E8F945-D483-4E05-BFB5-26BC8B24CDFF}" type="presOf" srcId="{F1191FED-1798-42B4-8A00-6E8676320C92}" destId="{1DE6F408-CAB9-4B73-95E5-64857783A323}" srcOrd="0" destOrd="0" presId="urn:microsoft.com/office/officeart/2005/8/layout/target1"/>
    <dgm:cxn modelId="{220557AB-12C1-4EB2-9221-E3B11AE26C19}" type="presOf" srcId="{C4785352-3481-4391-B73E-1D833205822E}" destId="{23D005F6-9CA6-47A2-B362-5E6147FE6F8A}" srcOrd="0" destOrd="0" presId="urn:microsoft.com/office/officeart/2005/8/layout/target1"/>
    <dgm:cxn modelId="{917EB735-BE36-4AAE-9EF7-BC3CD76C9F2A}" srcId="{B146EFC8-48E1-45C1-BADB-B3E89D39E780}" destId="{F1191FED-1798-42B4-8A00-6E8676320C92}" srcOrd="0" destOrd="0" parTransId="{22718E68-2D2B-4E6B-B1B1-703A6E61AB3B}" sibTransId="{2D8D0E81-6058-4865-9554-C9FC1AD50080}"/>
    <dgm:cxn modelId="{1A04C4D4-6141-4A8F-99FD-153FE8BAE886}" type="presOf" srcId="{D5DB2F63-3CC6-400B-B984-A3DD9FE35A21}" destId="{756BD76D-75AB-41CA-BF97-4CA743EE6270}" srcOrd="0" destOrd="0" presId="urn:microsoft.com/office/officeart/2005/8/layout/target1"/>
    <dgm:cxn modelId="{E94DB721-27D5-4650-B39F-F87C0A58E169}" type="presOf" srcId="{B146EFC8-48E1-45C1-BADB-B3E89D39E780}" destId="{B6DC5BA6-F075-4804-9204-2E28BD250D58}" srcOrd="0" destOrd="0" presId="urn:microsoft.com/office/officeart/2005/8/layout/target1"/>
    <dgm:cxn modelId="{D88B9EDA-C1DB-4838-AC1C-42B85BB33B2F}" type="presParOf" srcId="{B6DC5BA6-F075-4804-9204-2E28BD250D58}" destId="{FDE3F0DF-E689-411F-9F6B-0D6B100E833D}" srcOrd="0" destOrd="0" presId="urn:microsoft.com/office/officeart/2005/8/layout/target1"/>
    <dgm:cxn modelId="{58DE9D82-A7CC-432F-AF36-5EFEE3B7F74C}" type="presParOf" srcId="{B6DC5BA6-F075-4804-9204-2E28BD250D58}" destId="{1DE6F408-CAB9-4B73-95E5-64857783A323}" srcOrd="1" destOrd="0" presId="urn:microsoft.com/office/officeart/2005/8/layout/target1"/>
    <dgm:cxn modelId="{A5B5BAD5-62CB-493B-AE5C-8F39A32B683A}" type="presParOf" srcId="{B6DC5BA6-F075-4804-9204-2E28BD250D58}" destId="{CF13EF8B-8966-4C38-9FBE-B20AAB1EEDEE}" srcOrd="2" destOrd="0" presId="urn:microsoft.com/office/officeart/2005/8/layout/target1"/>
    <dgm:cxn modelId="{E9AF46C2-F069-443A-AF98-E6A6BC627E03}" type="presParOf" srcId="{B6DC5BA6-F075-4804-9204-2E28BD250D58}" destId="{0B07B74C-CFC2-44AE-809D-05E4A1522387}" srcOrd="3" destOrd="0" presId="urn:microsoft.com/office/officeart/2005/8/layout/target1"/>
    <dgm:cxn modelId="{B27C54BE-EE01-44E9-995A-AB4623FAFD94}" type="presParOf" srcId="{B6DC5BA6-F075-4804-9204-2E28BD250D58}" destId="{07E28D4C-98C6-4D45-8FF1-DA876693B462}" srcOrd="4" destOrd="0" presId="urn:microsoft.com/office/officeart/2005/8/layout/target1"/>
    <dgm:cxn modelId="{BDDECBDC-C3C3-4EBE-8CE4-B15455270513}" type="presParOf" srcId="{B6DC5BA6-F075-4804-9204-2E28BD250D58}" destId="{756BD76D-75AB-41CA-BF97-4CA743EE6270}" srcOrd="5" destOrd="0" presId="urn:microsoft.com/office/officeart/2005/8/layout/target1"/>
    <dgm:cxn modelId="{E5B3B672-F6E8-46B1-B776-56F1436BC2A6}" type="presParOf" srcId="{B6DC5BA6-F075-4804-9204-2E28BD250D58}" destId="{ACE23B31-6DD3-4E21-B9B5-C7C81C383CFC}" srcOrd="6" destOrd="0" presId="urn:microsoft.com/office/officeart/2005/8/layout/target1"/>
    <dgm:cxn modelId="{4D71A34E-D88C-4B2F-B0C1-60AA31800B70}" type="presParOf" srcId="{B6DC5BA6-F075-4804-9204-2E28BD250D58}" destId="{1EAD0AA7-9C80-4D07-82B1-1E640E924264}" srcOrd="7" destOrd="0" presId="urn:microsoft.com/office/officeart/2005/8/layout/target1"/>
    <dgm:cxn modelId="{3DBCA141-F16F-4D0B-ABD3-0F2FF20CD050}" type="presParOf" srcId="{B6DC5BA6-F075-4804-9204-2E28BD250D58}" destId="{CA0E5194-E3EA-4440-A41E-74A342E79DC7}" srcOrd="8" destOrd="0" presId="urn:microsoft.com/office/officeart/2005/8/layout/target1"/>
    <dgm:cxn modelId="{0198DC90-6AF6-44E0-8B5A-75CFC86D1001}" type="presParOf" srcId="{B6DC5BA6-F075-4804-9204-2E28BD250D58}" destId="{23D005F6-9CA6-47A2-B362-5E6147FE6F8A}" srcOrd="9" destOrd="0" presId="urn:microsoft.com/office/officeart/2005/8/layout/target1"/>
    <dgm:cxn modelId="{E54909F5-DE09-45C3-932A-16B3D8CA1E73}" type="presParOf" srcId="{B6DC5BA6-F075-4804-9204-2E28BD250D58}" destId="{AFB9BCC6-4F02-49E9-B5BC-DB9668587E98}" srcOrd="10" destOrd="0" presId="urn:microsoft.com/office/officeart/2005/8/layout/target1"/>
    <dgm:cxn modelId="{DC17CB40-F4D7-4FAF-8F2F-EBBE8F04AE66}" type="presParOf" srcId="{B6DC5BA6-F075-4804-9204-2E28BD250D58}" destId="{4C84D5BF-1E88-4063-86D0-3BB1F9E2FE8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E02E1E-ADA4-4B22-829E-A3A18F8E3778}">
      <dsp:nvSpPr>
        <dsp:cNvPr id="0" name=""/>
        <dsp:cNvSpPr/>
      </dsp:nvSpPr>
      <dsp:spPr>
        <a:xfrm>
          <a:off x="576033" y="0"/>
          <a:ext cx="6979241" cy="21602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4CCFF-FA2D-44C7-9FE3-85CD4D879474}">
      <dsp:nvSpPr>
        <dsp:cNvPr id="0" name=""/>
        <dsp:cNvSpPr/>
      </dsp:nvSpPr>
      <dsp:spPr>
        <a:xfrm>
          <a:off x="2725" y="648072"/>
          <a:ext cx="1548872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Card Catalogs</a:t>
          </a:r>
          <a:endParaRPr lang="zh-CN" altLang="en-US" sz="2300" kern="1200" dirty="0"/>
        </a:p>
      </dsp:txBody>
      <dsp:txXfrm>
        <a:off x="2725" y="648072"/>
        <a:ext cx="1548872" cy="864096"/>
      </dsp:txXfrm>
    </dsp:sp>
    <dsp:sp modelId="{C6A5ED47-8CBF-4080-81C6-6ECEC7B3849C}">
      <dsp:nvSpPr>
        <dsp:cNvPr id="0" name=""/>
        <dsp:cNvSpPr/>
      </dsp:nvSpPr>
      <dsp:spPr>
        <a:xfrm>
          <a:off x="1666862" y="648072"/>
          <a:ext cx="1548872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databases</a:t>
          </a:r>
          <a:endParaRPr lang="zh-CN" altLang="en-US" sz="2300" kern="1200" dirty="0"/>
        </a:p>
      </dsp:txBody>
      <dsp:txXfrm>
        <a:off x="1666862" y="648072"/>
        <a:ext cx="1548872" cy="864096"/>
      </dsp:txXfrm>
    </dsp:sp>
    <dsp:sp modelId="{E044B53A-37C0-4FBF-9A9A-4F9C848440E4}">
      <dsp:nvSpPr>
        <dsp:cNvPr id="0" name=""/>
        <dsp:cNvSpPr/>
      </dsp:nvSpPr>
      <dsp:spPr>
        <a:xfrm>
          <a:off x="3330999" y="648072"/>
          <a:ext cx="1548872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Online searching</a:t>
          </a:r>
        </a:p>
      </dsp:txBody>
      <dsp:txXfrm>
        <a:off x="3330999" y="648072"/>
        <a:ext cx="1548872" cy="864096"/>
      </dsp:txXfrm>
    </dsp:sp>
    <dsp:sp modelId="{9174C219-DB74-4C98-837A-FE14506A30CA}">
      <dsp:nvSpPr>
        <dsp:cNvPr id="0" name=""/>
        <dsp:cNvSpPr/>
      </dsp:nvSpPr>
      <dsp:spPr>
        <a:xfrm>
          <a:off x="4995137" y="648072"/>
          <a:ext cx="1548872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Federated Search</a:t>
          </a:r>
        </a:p>
      </dsp:txBody>
      <dsp:txXfrm>
        <a:off x="4995137" y="648072"/>
        <a:ext cx="1548872" cy="864096"/>
      </dsp:txXfrm>
    </dsp:sp>
    <dsp:sp modelId="{8747B618-84F6-4373-A0F9-0E37D750073A}">
      <dsp:nvSpPr>
        <dsp:cNvPr id="0" name=""/>
        <dsp:cNvSpPr/>
      </dsp:nvSpPr>
      <dsp:spPr>
        <a:xfrm>
          <a:off x="6659274" y="648072"/>
          <a:ext cx="1548872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Discovery service</a:t>
          </a:r>
        </a:p>
      </dsp:txBody>
      <dsp:txXfrm>
        <a:off x="6659274" y="648072"/>
        <a:ext cx="1548872" cy="8640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0E5194-E3EA-4440-A41E-74A342E79DC7}">
      <dsp:nvSpPr>
        <dsp:cNvPr id="0" name=""/>
        <dsp:cNvSpPr/>
      </dsp:nvSpPr>
      <dsp:spPr>
        <a:xfrm>
          <a:off x="915406" y="1092339"/>
          <a:ext cx="3371850" cy="3371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28D4C-98C6-4D45-8FF1-DA876693B462}">
      <dsp:nvSpPr>
        <dsp:cNvPr id="0" name=""/>
        <dsp:cNvSpPr/>
      </dsp:nvSpPr>
      <dsp:spPr>
        <a:xfrm>
          <a:off x="1370188" y="1571034"/>
          <a:ext cx="2462286" cy="2414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3F0DF-E689-411F-9F6B-0D6B100E833D}">
      <dsp:nvSpPr>
        <dsp:cNvPr id="0" name=""/>
        <dsp:cNvSpPr/>
      </dsp:nvSpPr>
      <dsp:spPr>
        <a:xfrm>
          <a:off x="1730227" y="1931070"/>
          <a:ext cx="1742207" cy="1694388"/>
        </a:xfrm>
        <a:prstGeom prst="ellipse">
          <a:avLst/>
        </a:prstGeom>
        <a:solidFill>
          <a:srgbClr val="8E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6F408-CAB9-4B73-95E5-64857783A323}">
      <dsp:nvSpPr>
        <dsp:cNvPr id="0" name=""/>
        <dsp:cNvSpPr/>
      </dsp:nvSpPr>
      <dsp:spPr>
        <a:xfrm>
          <a:off x="4922181" y="104150"/>
          <a:ext cx="1413310" cy="857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MARC Records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/>
        </a:p>
      </dsp:txBody>
      <dsp:txXfrm>
        <a:off x="4922181" y="104150"/>
        <a:ext cx="1413310" cy="857013"/>
      </dsp:txXfrm>
    </dsp:sp>
    <dsp:sp modelId="{CF13EF8B-8966-4C38-9FBE-B20AAB1EEDEE}">
      <dsp:nvSpPr>
        <dsp:cNvPr id="0" name=""/>
        <dsp:cNvSpPr/>
      </dsp:nvSpPr>
      <dsp:spPr>
        <a:xfrm flipV="1">
          <a:off x="4535287" y="529113"/>
          <a:ext cx="421481" cy="9829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7B74C-CFC2-44AE-809D-05E4A1522387}">
      <dsp:nvSpPr>
        <dsp:cNvPr id="0" name=""/>
        <dsp:cNvSpPr/>
      </dsp:nvSpPr>
      <dsp:spPr>
        <a:xfrm rot="5400000">
          <a:off x="2521189" y="843376"/>
          <a:ext cx="2256354" cy="177185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BD76D-75AB-41CA-BF97-4CA743EE6270}">
      <dsp:nvSpPr>
        <dsp:cNvPr id="0" name=""/>
        <dsp:cNvSpPr/>
      </dsp:nvSpPr>
      <dsp:spPr>
        <a:xfrm>
          <a:off x="5255370" y="1105176"/>
          <a:ext cx="2694040" cy="98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Discovery layer: </a:t>
          </a:r>
          <a:r>
            <a:rPr lang="en-US" altLang="zh-CN" sz="20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faceted searching-clustering and cloud tools</a:t>
          </a:r>
          <a:endParaRPr lang="zh-CN" altLang="en-US" sz="2000" b="1" kern="1200" dirty="0"/>
        </a:p>
      </dsp:txBody>
      <dsp:txXfrm>
        <a:off x="5255370" y="1105176"/>
        <a:ext cx="2694040" cy="983456"/>
      </dsp:txXfrm>
    </dsp:sp>
    <dsp:sp modelId="{ACE23B31-6DD3-4E21-B9B5-C7C81C383CFC}">
      <dsp:nvSpPr>
        <dsp:cNvPr id="0" name=""/>
        <dsp:cNvSpPr/>
      </dsp:nvSpPr>
      <dsp:spPr>
        <a:xfrm flipV="1">
          <a:off x="4579445" y="1568684"/>
          <a:ext cx="603915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D0AA7-9C80-4D07-82B1-1E640E924264}">
      <dsp:nvSpPr>
        <dsp:cNvPr id="0" name=""/>
        <dsp:cNvSpPr/>
      </dsp:nvSpPr>
      <dsp:spPr>
        <a:xfrm rot="5400000">
          <a:off x="3088328" y="1904070"/>
          <a:ext cx="1805980" cy="121631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005F6-9CA6-47A2-B362-5E6147FE6F8A}">
      <dsp:nvSpPr>
        <dsp:cNvPr id="0" name=""/>
        <dsp:cNvSpPr/>
      </dsp:nvSpPr>
      <dsp:spPr>
        <a:xfrm>
          <a:off x="4895333" y="2229104"/>
          <a:ext cx="3091598" cy="751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Discovery layer: Web 2.0 features</a:t>
          </a:r>
        </a:p>
      </dsp:txBody>
      <dsp:txXfrm>
        <a:off x="4895333" y="2229104"/>
        <a:ext cx="3091598" cy="751822"/>
      </dsp:txXfrm>
    </dsp:sp>
    <dsp:sp modelId="{AFB9BCC6-4F02-49E9-B5BC-DB9668587E98}">
      <dsp:nvSpPr>
        <dsp:cNvPr id="0" name=""/>
        <dsp:cNvSpPr/>
      </dsp:nvSpPr>
      <dsp:spPr>
        <a:xfrm>
          <a:off x="4607297" y="2545337"/>
          <a:ext cx="421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D5BF-1E88-4063-86D0-3BB1F9E2FE83}">
      <dsp:nvSpPr>
        <dsp:cNvPr id="0" name=""/>
        <dsp:cNvSpPr/>
      </dsp:nvSpPr>
      <dsp:spPr>
        <a:xfrm rot="5400000">
          <a:off x="3413847" y="2730683"/>
          <a:ext cx="1340590" cy="9699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27912-71C8-420A-ADBA-6C15F09198B4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3C03-78F4-4565-A138-6527C27D54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3C03-78F4-4565-A138-6527C27D54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EEABE0-0588-4A55-81B4-A5D090CAB90D}" type="datetimeFigureOut">
              <a:rPr lang="zh-CN" altLang="en-US" smtClean="0"/>
              <a:pPr/>
              <a:t>2010-10-28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C6F23A-D8AD-48F8-A5BC-8ADC0273E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48872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/>
              <a:t>Deciding on a Discovery Tool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sz="3600" dirty="0" smtClean="0"/>
              <a:t>Making Wise Choices in a Digital Age</a:t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smtClean="0"/>
              <a:t>WeIHUA</a:t>
            </a:r>
            <a:r>
              <a:rPr lang="en-US" altLang="zh-CN" sz="3600" dirty="0" smtClean="0"/>
              <a:t> </a:t>
            </a:r>
            <a:r>
              <a:rPr lang="en-US" altLang="zh-CN" sz="3600" dirty="0" smtClean="0"/>
              <a:t>Shi </a:t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2010.10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Discovery Layer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 smtClean="0"/>
              <a:t>New Discovery Tool</a:t>
            </a:r>
            <a:endParaRPr lang="zh-CN" altLang="en-US" b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……</a:t>
            </a:r>
            <a:endParaRPr lang="zh-CN" altLang="en-US" dirty="0"/>
          </a:p>
        </p:txBody>
      </p:sp>
      <p:sp>
        <p:nvSpPr>
          <p:cNvPr id="8" name="流程图: 磁盘 7"/>
          <p:cNvSpPr/>
          <p:nvPr/>
        </p:nvSpPr>
        <p:spPr>
          <a:xfrm>
            <a:off x="3347864" y="2060848"/>
            <a:ext cx="2304256" cy="237626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Central  Index</a:t>
            </a:r>
          </a:p>
          <a:p>
            <a:pPr algn="ctr"/>
            <a:r>
              <a:rPr lang="en-US" altLang="zh-CN" dirty="0" smtClean="0"/>
              <a:t>Platform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76256" y="4653136"/>
            <a:ext cx="1944216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Patrons 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曲线连接符 10"/>
          <p:cNvCxnSpPr/>
          <p:nvPr/>
        </p:nvCxnSpPr>
        <p:spPr>
          <a:xfrm>
            <a:off x="5868144" y="4581128"/>
            <a:ext cx="864096" cy="648072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磁盘 23"/>
          <p:cNvSpPr/>
          <p:nvPr/>
        </p:nvSpPr>
        <p:spPr>
          <a:xfrm>
            <a:off x="6732240" y="3068960"/>
            <a:ext cx="1296144" cy="9361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Local Collection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rot="10800000">
            <a:off x="5796136" y="3573016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0800000">
            <a:off x="2267744" y="3212976"/>
            <a:ext cx="864096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流程图: 磁盘 41"/>
          <p:cNvSpPr/>
          <p:nvPr/>
        </p:nvSpPr>
        <p:spPr>
          <a:xfrm>
            <a:off x="755576" y="2060848"/>
            <a:ext cx="1440160" cy="7920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publisher1</a:t>
            </a:r>
            <a:endParaRPr lang="zh-CN" altLang="en-US" dirty="0"/>
          </a:p>
        </p:txBody>
      </p:sp>
      <p:sp>
        <p:nvSpPr>
          <p:cNvPr id="43" name="流程图: 磁盘 42"/>
          <p:cNvSpPr/>
          <p:nvPr/>
        </p:nvSpPr>
        <p:spPr>
          <a:xfrm>
            <a:off x="899592" y="2924944"/>
            <a:ext cx="1296144" cy="6480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publisher3</a:t>
            </a:r>
            <a:endParaRPr lang="zh-CN" altLang="en-US" dirty="0"/>
          </a:p>
        </p:txBody>
      </p:sp>
      <p:sp>
        <p:nvSpPr>
          <p:cNvPr id="44" name="流程图: 磁盘 43"/>
          <p:cNvSpPr/>
          <p:nvPr/>
        </p:nvSpPr>
        <p:spPr>
          <a:xfrm>
            <a:off x="827584" y="4365104"/>
            <a:ext cx="1224136" cy="7920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publishers</a:t>
            </a:r>
            <a:endParaRPr lang="zh-CN" altLang="en-US" dirty="0"/>
          </a:p>
        </p:txBody>
      </p:sp>
      <p:sp>
        <p:nvSpPr>
          <p:cNvPr id="52" name="流程图: 磁盘 51"/>
          <p:cNvSpPr/>
          <p:nvPr/>
        </p:nvSpPr>
        <p:spPr>
          <a:xfrm>
            <a:off x="6732240" y="1844824"/>
            <a:ext cx="1584176" cy="9361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Subscribed  information</a:t>
            </a:r>
            <a:endParaRPr lang="zh-CN" altLang="en-US" dirty="0"/>
          </a:p>
        </p:txBody>
      </p:sp>
      <p:cxnSp>
        <p:nvCxnSpPr>
          <p:cNvPr id="54" name="直接箭头连接符 53"/>
          <p:cNvCxnSpPr>
            <a:stCxn id="52" idx="2"/>
          </p:cNvCxnSpPr>
          <p:nvPr/>
        </p:nvCxnSpPr>
        <p:spPr>
          <a:xfrm rot="10800000" flipV="1">
            <a:off x="5796136" y="2312876"/>
            <a:ext cx="936104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42" idx="4"/>
          </p:cNvCxnSpPr>
          <p:nvPr/>
        </p:nvCxnSpPr>
        <p:spPr>
          <a:xfrm>
            <a:off x="2195736" y="2456892"/>
            <a:ext cx="1008112" cy="3960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V="1">
            <a:off x="2195736" y="4005064"/>
            <a:ext cx="1008112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44" idx="4"/>
          </p:cNvCxnSpPr>
          <p:nvPr/>
        </p:nvCxnSpPr>
        <p:spPr>
          <a:xfrm flipV="1">
            <a:off x="2051720" y="4221088"/>
            <a:ext cx="1368152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843808" y="1340768"/>
            <a:ext cx="3744416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24744"/>
          </a:xfrm>
        </p:spPr>
        <p:txBody>
          <a:bodyPr/>
          <a:lstStyle/>
          <a:p>
            <a:pPr algn="ctr"/>
            <a:r>
              <a:rPr lang="en-US" altLang="zh-CN" b="1" dirty="0" smtClean="0"/>
              <a:t>Hybrid Solution </a:t>
            </a:r>
            <a:endParaRPr lang="zh-CN" altLang="en-US" b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915816" y="1447800"/>
            <a:ext cx="3888432" cy="4789512"/>
          </a:xfrm>
        </p:spPr>
        <p:txBody>
          <a:bodyPr>
            <a:normAutofit fontScale="77500" lnSpcReduction="20000"/>
          </a:bodyPr>
          <a:lstStyle/>
          <a:p>
            <a:endParaRPr lang="en-US" altLang="zh-CN" b="1" dirty="0" smtClean="0"/>
          </a:p>
          <a:p>
            <a:r>
              <a:rPr lang="en-US" altLang="zh-CN" b="1" dirty="0" smtClean="0"/>
              <a:t>Hybrid Results</a:t>
            </a:r>
          </a:p>
          <a:p>
            <a:pPr>
              <a:buNone/>
            </a:pPr>
            <a:r>
              <a:rPr lang="en-US" altLang="zh-CN" dirty="0" smtClean="0"/>
              <a:t>Results are always biased toward what is in the index from the vendor</a:t>
            </a:r>
          </a:p>
          <a:p>
            <a:endParaRPr lang="zh-CN" altLang="en-US" dirty="0" smtClean="0"/>
          </a:p>
          <a:p>
            <a:r>
              <a:rPr lang="en-US" altLang="zh-CN" b="1" dirty="0" smtClean="0"/>
              <a:t>Federated Sources</a:t>
            </a:r>
          </a:p>
          <a:p>
            <a:r>
              <a:rPr lang="en-US" altLang="zh-CN" b="1" dirty="0" smtClean="0"/>
              <a:t>DB1= 20 available</a:t>
            </a:r>
          </a:p>
          <a:p>
            <a:r>
              <a:rPr lang="en-US" altLang="zh-CN" b="1" dirty="0" smtClean="0"/>
              <a:t>DB2= 30 available</a:t>
            </a:r>
          </a:p>
          <a:p>
            <a:r>
              <a:rPr lang="en-US" altLang="zh-CN" b="1" dirty="0" smtClean="0"/>
              <a:t>DB3= 20 available</a:t>
            </a:r>
          </a:p>
          <a:p>
            <a:r>
              <a:rPr lang="en-US" altLang="zh-CN" b="1" dirty="0" smtClean="0"/>
              <a:t>DB4= 10 available</a:t>
            </a:r>
          </a:p>
          <a:p>
            <a:r>
              <a:rPr lang="en-US" altLang="zh-CN" b="1" dirty="0" smtClean="0"/>
              <a:t>DB5= 0 results (broken connector</a:t>
            </a:r>
            <a:endParaRPr lang="zh-CN" altLang="en-US" dirty="0"/>
          </a:p>
        </p:txBody>
      </p:sp>
      <p:sp>
        <p:nvSpPr>
          <p:cNvPr id="10" name="流程图: 磁盘 9"/>
          <p:cNvSpPr/>
          <p:nvPr/>
        </p:nvSpPr>
        <p:spPr>
          <a:xfrm>
            <a:off x="251520" y="2060848"/>
            <a:ext cx="1728192" cy="194421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Centralled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Index</a:t>
            </a:r>
            <a:endParaRPr lang="zh-CN" altLang="en-US" dirty="0"/>
          </a:p>
        </p:txBody>
      </p:sp>
      <p:sp>
        <p:nvSpPr>
          <p:cNvPr id="11" name="流程图: 磁盘 10"/>
          <p:cNvSpPr/>
          <p:nvPr/>
        </p:nvSpPr>
        <p:spPr>
          <a:xfrm>
            <a:off x="7668344" y="1844824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DB1</a:t>
            </a:r>
            <a:endParaRPr lang="zh-CN" altLang="en-US" dirty="0"/>
          </a:p>
        </p:txBody>
      </p:sp>
      <p:sp>
        <p:nvSpPr>
          <p:cNvPr id="12" name="流程图: 磁盘 11"/>
          <p:cNvSpPr/>
          <p:nvPr/>
        </p:nvSpPr>
        <p:spPr>
          <a:xfrm>
            <a:off x="7668344" y="2636912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DB2</a:t>
            </a:r>
            <a:endParaRPr lang="zh-CN" altLang="en-US" dirty="0"/>
          </a:p>
        </p:txBody>
      </p:sp>
      <p:sp>
        <p:nvSpPr>
          <p:cNvPr id="13" name="流程图: 磁盘 12"/>
          <p:cNvSpPr/>
          <p:nvPr/>
        </p:nvSpPr>
        <p:spPr>
          <a:xfrm>
            <a:off x="7668344" y="34290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DB3</a:t>
            </a:r>
            <a:endParaRPr lang="zh-CN" altLang="en-US" dirty="0"/>
          </a:p>
        </p:txBody>
      </p:sp>
      <p:sp>
        <p:nvSpPr>
          <p:cNvPr id="14" name="流程图: 磁盘 13"/>
          <p:cNvSpPr/>
          <p:nvPr/>
        </p:nvSpPr>
        <p:spPr>
          <a:xfrm>
            <a:off x="7668344" y="4293096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DB4</a:t>
            </a:r>
            <a:endParaRPr lang="zh-CN" altLang="en-US" dirty="0"/>
          </a:p>
        </p:txBody>
      </p:sp>
      <p:sp>
        <p:nvSpPr>
          <p:cNvPr id="15" name="流程图: 磁盘 14"/>
          <p:cNvSpPr/>
          <p:nvPr/>
        </p:nvSpPr>
        <p:spPr>
          <a:xfrm>
            <a:off x="7668344" y="5085184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DB5</a:t>
            </a:r>
            <a:endParaRPr lang="zh-CN" altLang="en-US" dirty="0"/>
          </a:p>
        </p:txBody>
      </p:sp>
      <p:cxnSp>
        <p:nvCxnSpPr>
          <p:cNvPr id="19" name="曲线连接符 18"/>
          <p:cNvCxnSpPr>
            <a:stCxn id="10" idx="4"/>
          </p:cNvCxnSpPr>
          <p:nvPr/>
        </p:nvCxnSpPr>
        <p:spPr>
          <a:xfrm>
            <a:off x="1979712" y="3032956"/>
            <a:ext cx="864096" cy="25202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11" idx="2"/>
          </p:cNvCxnSpPr>
          <p:nvPr/>
        </p:nvCxnSpPr>
        <p:spPr>
          <a:xfrm rot="10800000" flipV="1">
            <a:off x="6660232" y="2151148"/>
            <a:ext cx="1008112" cy="77379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>
            <a:stCxn id="12" idx="2"/>
          </p:cNvCxnSpPr>
          <p:nvPr/>
        </p:nvCxnSpPr>
        <p:spPr>
          <a:xfrm rot="10800000" flipV="1">
            <a:off x="6588224" y="2943236"/>
            <a:ext cx="1080120" cy="55777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stCxn id="13" idx="2"/>
          </p:cNvCxnSpPr>
          <p:nvPr/>
        </p:nvCxnSpPr>
        <p:spPr>
          <a:xfrm rot="10800000" flipV="1">
            <a:off x="6588224" y="3735324"/>
            <a:ext cx="1080120" cy="26974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14" idx="2"/>
          </p:cNvCxnSpPr>
          <p:nvPr/>
        </p:nvCxnSpPr>
        <p:spPr>
          <a:xfrm rot="10800000">
            <a:off x="6588224" y="4437112"/>
            <a:ext cx="1080120" cy="16230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15" idx="2"/>
          </p:cNvCxnSpPr>
          <p:nvPr/>
        </p:nvCxnSpPr>
        <p:spPr>
          <a:xfrm rot="10800000">
            <a:off x="6588224" y="4941168"/>
            <a:ext cx="1080120" cy="45034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2483768" y="2743200"/>
            <a:ext cx="6010945" cy="284604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Summon</a:t>
            </a:r>
          </a:p>
          <a:p>
            <a:r>
              <a:rPr lang="en-US" altLang="zh-CN" sz="3200" dirty="0" smtClean="0"/>
              <a:t>EBSCO </a:t>
            </a:r>
            <a:r>
              <a:rPr lang="en-US" altLang="zh-CN" sz="3200" dirty="0" err="1" smtClean="0"/>
              <a:t>DicoverySolution</a:t>
            </a:r>
            <a:endParaRPr lang="en-US" altLang="zh-CN" sz="3200" dirty="0" smtClean="0"/>
          </a:p>
          <a:p>
            <a:r>
              <a:rPr lang="en-US" altLang="zh-CN" sz="3200" dirty="0" err="1" smtClean="0"/>
              <a:t>WorldCat</a:t>
            </a:r>
            <a:r>
              <a:rPr lang="en-US" altLang="zh-CN" sz="3200" dirty="0" smtClean="0"/>
              <a:t> Local</a:t>
            </a:r>
          </a:p>
          <a:p>
            <a:r>
              <a:rPr lang="en-US" altLang="zh-CN" sz="3200" dirty="0" smtClean="0"/>
              <a:t>Primo</a:t>
            </a:r>
          </a:p>
          <a:p>
            <a:endParaRPr lang="en-US" altLang="zh-CN" sz="32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Discovery Products Analysis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Comparing Discovery Tools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03617"/>
            <a:ext cx="8734940" cy="441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44824"/>
            <a:ext cx="6010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What I concern and investigate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612648" y="2564904"/>
            <a:ext cx="8153400" cy="3531096"/>
          </a:xfrm>
        </p:spPr>
        <p:txBody>
          <a:bodyPr/>
          <a:lstStyle/>
          <a:p>
            <a:r>
              <a:rPr lang="en-US" altLang="zh-CN" dirty="0" smtClean="0"/>
              <a:t>Difference of Metadata mapping</a:t>
            </a:r>
          </a:p>
          <a:p>
            <a:r>
              <a:rPr lang="en-US" altLang="zh-CN" dirty="0" smtClean="0"/>
              <a:t>Contents they provide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Summon: Web-Scale true Discovery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12486" cy="711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What Makes It Web-Scale Discovery?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•One stop shop for the library’s resources</a:t>
            </a:r>
          </a:p>
          <a:p>
            <a:r>
              <a:rPr lang="en-US" altLang="zh-CN" dirty="0" smtClean="0"/>
              <a:t>•Search everything with one click</a:t>
            </a:r>
          </a:p>
          <a:p>
            <a:r>
              <a:rPr lang="en-US" altLang="zh-CN" dirty="0" smtClean="0"/>
              <a:t>•Simple. Easy. Fast</a:t>
            </a:r>
          </a:p>
          <a:p>
            <a:r>
              <a:rPr lang="en-US" altLang="zh-CN" dirty="0" smtClean="0"/>
              <a:t>•Find relevant results regardless of content provider</a:t>
            </a:r>
          </a:p>
          <a:p>
            <a:r>
              <a:rPr lang="en-US" altLang="zh-CN" dirty="0" smtClean="0"/>
              <a:t>•No need to sift through unfamiliar database names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5352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/>
          <a:lstStyle/>
          <a:p>
            <a:r>
              <a:rPr lang="en-US" altLang="zh-CN" dirty="0" smtClean="0"/>
              <a:t>Concept of discovery tools</a:t>
            </a:r>
          </a:p>
          <a:p>
            <a:r>
              <a:rPr lang="en-US" altLang="zh-CN" smtClean="0"/>
              <a:t>Technical models </a:t>
            </a:r>
            <a:r>
              <a:rPr lang="en-US" altLang="zh-CN" dirty="0" smtClean="0"/>
              <a:t>about Discovery tools</a:t>
            </a:r>
          </a:p>
          <a:p>
            <a:r>
              <a:rPr lang="en-US" altLang="zh-CN" dirty="0" smtClean="0"/>
              <a:t>Comments from Students and  librarians</a:t>
            </a:r>
          </a:p>
          <a:p>
            <a:r>
              <a:rPr lang="en-US" altLang="zh-CN" dirty="0" smtClean="0"/>
              <a:t>How to make wise decision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9400" cy="78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Summon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b="1" dirty="0" smtClean="0"/>
              <a:t>More than 100 Customers have Discovered the Summon Difference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The Summon </a:t>
            </a:r>
            <a:r>
              <a:rPr lang="en-US" altLang="zh-CN" baseline="30000" dirty="0" smtClean="0"/>
              <a:t>TM </a:t>
            </a:r>
            <a:r>
              <a:rPr lang="en-US" altLang="zh-CN" dirty="0" smtClean="0"/>
              <a:t>web-scale discovery service recently marked the milestone of serving 100 client libraries in just over a year since its commercial launch. Although they span 16 countries, these libraries enjoyed typical set-up times of 6-8 weeks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WorldCat</a:t>
            </a:r>
            <a:r>
              <a:rPr lang="en-US" altLang="zh-CN" dirty="0" smtClean="0"/>
              <a:t> Local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1938337"/>
            <a:ext cx="70104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OCLC:  </a:t>
            </a:r>
            <a:r>
              <a:rPr lang="en-US" altLang="zh-CN" dirty="0" err="1" smtClean="0"/>
              <a:t>WorldCat</a:t>
            </a:r>
            <a:r>
              <a:rPr lang="en-US" altLang="zh-CN" dirty="0" smtClean="0"/>
              <a:t> Local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zh-CN" b="1" dirty="0" smtClean="0"/>
              <a:t>Membership </a:t>
            </a:r>
            <a:r>
              <a:rPr lang="en-US" altLang="zh-CN" dirty="0" smtClean="0"/>
              <a:t> 7,2000 from 171 countries</a:t>
            </a:r>
          </a:p>
          <a:p>
            <a:pPr>
              <a:buNone/>
            </a:pPr>
            <a:r>
              <a:rPr lang="en-US" altLang="zh-CN" b="1" dirty="0" err="1" smtClean="0"/>
              <a:t>WorldCat</a:t>
            </a:r>
            <a:r>
              <a:rPr lang="en-US" altLang="zh-CN" dirty="0" smtClean="0"/>
              <a:t> is a global network of library-management and user-facing services built upon cooperatively-maintained databases of bibliographic and institutional metadata. </a:t>
            </a:r>
          </a:p>
          <a:p>
            <a:pPr>
              <a:buNone/>
            </a:pPr>
            <a:r>
              <a:rPr lang="en-US" altLang="zh-CN" b="1" dirty="0" smtClean="0"/>
              <a:t> ILL : easy to share</a:t>
            </a:r>
          </a:p>
          <a:p>
            <a:pPr>
              <a:buNone/>
            </a:pPr>
            <a:r>
              <a:rPr lang="en-US" altLang="zh-CN" dirty="0" smtClean="0"/>
              <a:t> from cataloging to resource sharing to discovery and delivery—by intelligently reusing contributed data, and makes library resources more visible on the Internet by distributing data across a growing number of partner services and Web technologies.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EBSCO Discovery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2348880"/>
            <a:ext cx="8153400" cy="3747120"/>
          </a:xfrm>
        </p:spPr>
        <p:txBody>
          <a:bodyPr/>
          <a:lstStyle/>
          <a:p>
            <a:r>
              <a:rPr lang="en-US" altLang="zh-CN" dirty="0" err="1" smtClean="0"/>
              <a:t>EBSCO</a:t>
            </a:r>
            <a:r>
              <a:rPr lang="en-US" altLang="zh-CN" i="1" dirty="0" err="1" smtClean="0"/>
              <a:t>host</a:t>
            </a:r>
            <a:r>
              <a:rPr lang="en-US" altLang="zh-CN" dirty="0" smtClean="0"/>
              <a:t> databases are the most-used, premium online information resources for tens of thousands of institutions worldwide, representing millions of end-users.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EBSCO Discovery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A single, simple entry point customized for each library </a:t>
            </a:r>
          </a:p>
          <a:p>
            <a:r>
              <a:rPr lang="en-US" altLang="zh-CN" dirty="0" smtClean="0"/>
              <a:t>"Local" access to more than 35,000 journals and magazines and, from </a:t>
            </a:r>
            <a:r>
              <a:rPr lang="en-US" altLang="zh-CN" dirty="0" err="1" smtClean="0"/>
              <a:t>WorldCat</a:t>
            </a:r>
            <a:r>
              <a:rPr lang="en-US" altLang="zh-CN" dirty="0" smtClean="0"/>
              <a:t>, 130 million books, videos, and music CDs </a:t>
            </a:r>
          </a:p>
          <a:p>
            <a:r>
              <a:rPr lang="en-US" altLang="zh-CN" dirty="0" smtClean="0"/>
              <a:t>Up to 330 databases available via </a:t>
            </a:r>
            <a:r>
              <a:rPr lang="en-US" altLang="zh-CN" dirty="0" err="1" smtClean="0"/>
              <a:t>EBSCO</a:t>
            </a:r>
            <a:r>
              <a:rPr lang="en-US" altLang="zh-CN" i="1" dirty="0" err="1" smtClean="0"/>
              <a:t>host</a:t>
            </a:r>
            <a:r>
              <a:rPr lang="en-US" altLang="zh-CN" dirty="0" smtClean="0"/>
              <a:t> (loaded locally), including Academic Search, Business Source, ATLA Religion Database, CINAHL, ERIC, Historical Abstracts, MLA International Bibliography, </a:t>
            </a:r>
            <a:r>
              <a:rPr lang="en-US" altLang="zh-CN" dirty="0" err="1" smtClean="0"/>
              <a:t>PsycINFO</a:t>
            </a:r>
            <a:r>
              <a:rPr lang="en-US" altLang="zh-CN" dirty="0" smtClean="0"/>
              <a:t>, and many more </a:t>
            </a:r>
          </a:p>
          <a:p>
            <a:r>
              <a:rPr lang="en-US" altLang="zh-CN" dirty="0" smtClean="0"/>
              <a:t>A discovery layer service that enables users to search a wide-ranging collection of metadata and link quickly to the content to which they have rights </a:t>
            </a:r>
          </a:p>
          <a:p>
            <a:r>
              <a:rPr lang="en-US" altLang="zh-CN" dirty="0" smtClean="0"/>
              <a:t>Metadata and seamless linking to e-journals from more than 400 publishers </a:t>
            </a:r>
          </a:p>
          <a:p>
            <a:r>
              <a:rPr lang="en-US" altLang="zh-CN" dirty="0" smtClean="0"/>
              <a:t>Other partners (to be announced)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b="1" dirty="0" smtClean="0"/>
              <a:t>Cooperation </a:t>
            </a:r>
            <a:br>
              <a:rPr lang="en-US" altLang="zh-CN" b="1" dirty="0" smtClean="0"/>
            </a:br>
            <a:r>
              <a:rPr lang="en-US" altLang="zh-CN" b="1" dirty="0" smtClean="0"/>
              <a:t>between OCLC and EBSCO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00200"/>
            <a:ext cx="8892480" cy="55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From Ex </a:t>
            </a:r>
            <a:r>
              <a:rPr lang="en-US" altLang="zh-CN" b="1" dirty="0" err="1" smtClean="0"/>
              <a:t>Libris</a:t>
            </a:r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Ex </a:t>
            </a:r>
            <a:r>
              <a:rPr lang="en-US" altLang="zh-CN" b="1" dirty="0" err="1" smtClean="0"/>
              <a:t>Libris</a:t>
            </a:r>
            <a:r>
              <a:rPr lang="en-US" altLang="zh-CN" b="1" dirty="0" smtClean="0"/>
              <a:t> Group is a leading </a:t>
            </a:r>
            <a:r>
              <a:rPr lang="en-US" altLang="zh-CN" b="1" dirty="0" smtClean="0">
                <a:solidFill>
                  <a:srgbClr val="FF0000"/>
                </a:solidFill>
              </a:rPr>
              <a:t>provider of library automation solutions, </a:t>
            </a:r>
            <a:r>
              <a:rPr lang="en-US" altLang="zh-CN" b="1" dirty="0" smtClean="0"/>
              <a:t>offering the only comprehensive product suite for the discovery, management, and distribution of all materials.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Stay tuned</a:t>
            </a:r>
            <a:br>
              <a:rPr lang="en-US" altLang="zh-CN" smtClean="0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algn="ctr">
              <a:buNone/>
            </a:pPr>
            <a:r>
              <a:rPr lang="en-US" altLang="zh-CN" sz="6600" b="1" dirty="0" smtClean="0">
                <a:solidFill>
                  <a:srgbClr val="FF0000"/>
                </a:solidFill>
              </a:rPr>
              <a:t> Winner?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Concept of Discovery tools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 They have made decision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612648" y="2420888"/>
            <a:ext cx="8153400" cy="3675112"/>
          </a:xfrm>
        </p:spPr>
        <p:txBody>
          <a:bodyPr/>
          <a:lstStyle/>
          <a:p>
            <a:r>
              <a:rPr lang="en-US" altLang="zh-CN" b="1" dirty="0" smtClean="0"/>
              <a:t>Primo 275 patrons</a:t>
            </a:r>
          </a:p>
          <a:p>
            <a:r>
              <a:rPr lang="en-US" altLang="zh-CN" b="1" dirty="0" smtClean="0"/>
              <a:t>Summon celebrate its 100 patrons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React from Chinese Librarian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Purchasing</a:t>
            </a:r>
          </a:p>
          <a:p>
            <a:pPr>
              <a:buNone/>
            </a:pPr>
            <a:r>
              <a:rPr lang="en-US" altLang="zh-CN" dirty="0" smtClean="0"/>
              <a:t>Shanghai </a:t>
            </a:r>
            <a:r>
              <a:rPr lang="en-US" altLang="zh-CN" dirty="0" err="1" smtClean="0"/>
              <a:t>JiaoTong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Universtity</a:t>
            </a:r>
            <a:r>
              <a:rPr lang="en-US" altLang="zh-CN" dirty="0" smtClean="0"/>
              <a:t>: Primo</a:t>
            </a:r>
          </a:p>
          <a:p>
            <a:r>
              <a:rPr lang="en-US" altLang="zh-CN" dirty="0" smtClean="0"/>
              <a:t>Investigate, Wait and See</a:t>
            </a:r>
          </a:p>
          <a:p>
            <a:pPr lvl="2"/>
            <a:r>
              <a:rPr lang="en-US" altLang="zh-CN" dirty="0" smtClean="0"/>
              <a:t> </a:t>
            </a:r>
            <a:r>
              <a:rPr lang="en-US" altLang="zh-CN" dirty="0" err="1" smtClean="0"/>
              <a:t>Tsinghua</a:t>
            </a:r>
            <a:r>
              <a:rPr lang="en-US" altLang="zh-CN" dirty="0" smtClean="0"/>
              <a:t> Univ. </a:t>
            </a:r>
          </a:p>
          <a:p>
            <a:pPr lvl="2"/>
            <a:r>
              <a:rPr lang="en-US" altLang="zh-CN" dirty="0" smtClean="0"/>
              <a:t>Peking Univ.</a:t>
            </a:r>
          </a:p>
          <a:p>
            <a:pPr lvl="2"/>
            <a:r>
              <a:rPr lang="en-US" altLang="zh-CN" dirty="0" err="1" smtClean="0"/>
              <a:t>Fudan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Univ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……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Summon: Comments from UNC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/>
              <a:t>North Carolina: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We missed Federated Search tool. </a:t>
            </a:r>
          </a:p>
          <a:p>
            <a:r>
              <a:rPr lang="en-US" altLang="zh-CN" dirty="0" smtClean="0"/>
              <a:t> 2009 we purchased Summon.</a:t>
            </a:r>
          </a:p>
          <a:p>
            <a:r>
              <a:rPr lang="en-US" altLang="zh-CN" dirty="0" smtClean="0"/>
              <a:t>Summon is the only product in the market. It is convenient easy fast research tools.</a:t>
            </a:r>
          </a:p>
          <a:p>
            <a:r>
              <a:rPr lang="en-US" altLang="zh-CN" dirty="0" smtClean="0"/>
              <a:t>Undergraduate students love it. </a:t>
            </a:r>
          </a:p>
          <a:p>
            <a:r>
              <a:rPr lang="en-US" altLang="zh-CN" dirty="0" smtClean="0"/>
              <a:t>However most graduated student and faculty still go to the way they are used to.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Summon: Comments from Rollins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Focus on full text articles</a:t>
            </a:r>
          </a:p>
          <a:p>
            <a:r>
              <a:rPr lang="en-US" altLang="zh-CN" dirty="0" smtClean="0"/>
              <a:t>Ability to refine and limit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Ability to expand beyond Rollins</a:t>
            </a:r>
          </a:p>
          <a:p>
            <a:r>
              <a:rPr lang="en-US" altLang="zh-CN" dirty="0" smtClean="0"/>
              <a:t>Clean interface</a:t>
            </a:r>
          </a:p>
          <a:p>
            <a:r>
              <a:rPr lang="en-US" altLang="zh-CN" dirty="0" smtClean="0"/>
              <a:t>Serial solutions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Primo: Comments from BYU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11560" y="2564903"/>
            <a:ext cx="8119541" cy="3596663"/>
          </a:xfrm>
        </p:spPr>
        <p:txBody>
          <a:bodyPr/>
          <a:lstStyle/>
          <a:p>
            <a:r>
              <a:rPr lang="en-US" altLang="zh-CN" dirty="0" smtClean="0"/>
              <a:t>We want </a:t>
            </a:r>
            <a:r>
              <a:rPr lang="en-US" altLang="zh-CN" dirty="0" err="1" smtClean="0"/>
              <a:t>ProQuest</a:t>
            </a:r>
            <a:r>
              <a:rPr lang="en-US" altLang="zh-CN" dirty="0" smtClean="0"/>
              <a:t> in Primo Central</a:t>
            </a:r>
          </a:p>
          <a:p>
            <a:r>
              <a:rPr lang="en-US" altLang="zh-CN" dirty="0" smtClean="0"/>
              <a:t>Relevancy Ranking needs occasional adjusting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 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82880" cy="4572000"/>
          </a:xfrm>
        </p:spPr>
        <p:txBody>
          <a:bodyPr/>
          <a:lstStyle/>
          <a:p>
            <a:r>
              <a:rPr lang="en-US" altLang="zh-CN" dirty="0" smtClean="0"/>
              <a:t>Discovery tools is welcomed by our patrons.</a:t>
            </a:r>
          </a:p>
          <a:p>
            <a:r>
              <a:rPr lang="en-US" altLang="zh-CN" dirty="0" smtClean="0"/>
              <a:t>No perfect products. </a:t>
            </a:r>
          </a:p>
          <a:p>
            <a:r>
              <a:rPr lang="en-US" altLang="zh-CN" dirty="0" smtClean="0"/>
              <a:t>Vendors learn from one another and leverage their  skill sets to improve discovery tool. 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Make a </a:t>
            </a:r>
            <a:r>
              <a:rPr lang="en-US" altLang="zh-CN" b="1" dirty="0" smtClean="0"/>
              <a:t>choice?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My </a:t>
            </a:r>
            <a:r>
              <a:rPr lang="en-US" altLang="zh-CN" b="1" dirty="0" smtClean="0"/>
              <a:t>suggest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Financial </a:t>
            </a:r>
          </a:p>
          <a:p>
            <a:r>
              <a:rPr lang="en-US" altLang="zh-CN" dirty="0" smtClean="0"/>
              <a:t>Understand your  patrons and their need.</a:t>
            </a:r>
          </a:p>
          <a:p>
            <a:r>
              <a:rPr lang="en-US" altLang="zh-CN" dirty="0" smtClean="0"/>
              <a:t>Content and subject relevant.</a:t>
            </a:r>
          </a:p>
          <a:p>
            <a:r>
              <a:rPr lang="en-US" altLang="zh-CN" dirty="0" smtClean="0"/>
              <a:t>Make good use of discovery tools in align with information literacy education.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1"/>
                </a:solidFill>
              </a:rPr>
              <a:t>Thanks!</a:t>
            </a:r>
            <a:br>
              <a:rPr lang="en-US" altLang="zh-CN" sz="6000" b="1" dirty="0" smtClean="0">
                <a:solidFill>
                  <a:schemeClr val="tx1"/>
                </a:solidFill>
              </a:rPr>
            </a:br>
            <a:r>
              <a:rPr lang="en-US" altLang="zh-CN" sz="6000" b="1" dirty="0" smtClean="0">
                <a:solidFill>
                  <a:schemeClr val="tx1"/>
                </a:solidFill>
              </a:rPr>
              <a:t>Comments?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Concept : Discovery Tools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quarter" idx="1"/>
          </p:nvPr>
        </p:nvGraphicFramePr>
        <p:xfrm>
          <a:off x="611560" y="1556792"/>
          <a:ext cx="821087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内容占位符 11"/>
          <p:cNvSpPr>
            <a:spLocks noGrp="1"/>
          </p:cNvSpPr>
          <p:nvPr>
            <p:ph sz="quarter" idx="2"/>
          </p:nvPr>
        </p:nvSpPr>
        <p:spPr>
          <a:xfrm>
            <a:off x="611560" y="1988840"/>
            <a:ext cx="8280920" cy="223224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4437112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Nature:</a:t>
            </a:r>
          </a:p>
          <a:p>
            <a:pPr lvl="1"/>
            <a:r>
              <a:rPr lang="en-US" altLang="zh-CN" sz="2800" b="1" dirty="0" smtClean="0"/>
              <a:t>Databases of knowledge: organized the information </a:t>
            </a:r>
          </a:p>
          <a:p>
            <a:pPr lvl="1"/>
            <a:r>
              <a:rPr lang="en-US" altLang="zh-CN" sz="2800" b="1" dirty="0" smtClean="0"/>
              <a:t>Tools or serves to find library resources</a:t>
            </a:r>
          </a:p>
          <a:p>
            <a:pPr lvl="1"/>
            <a:endParaRPr lang="en-US" altLang="zh-C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 smtClean="0"/>
              <a:t>Concept : Background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2097116" cy="18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1700808"/>
            <a:ext cx="159026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996952"/>
            <a:ext cx="1944216" cy="13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1512168" cy="9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7659" y="1556792"/>
            <a:ext cx="3186341" cy="9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73216"/>
            <a:ext cx="1408845" cy="10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284984"/>
            <a:ext cx="352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204864"/>
            <a:ext cx="1190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5445224"/>
            <a:ext cx="2808312" cy="8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6264" y="4221088"/>
            <a:ext cx="1822709" cy="7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1" y="5589240"/>
            <a:ext cx="2411759" cy="70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3284984"/>
            <a:ext cx="140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5936" y="4581128"/>
            <a:ext cx="2843808" cy="5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4725144"/>
            <a:ext cx="1512168" cy="11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63688" y="5373216"/>
            <a:ext cx="1406033" cy="120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Concept Description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zh-CN" sz="3200" b="1" dirty="0" smtClean="0"/>
              <a:t>A Discovery Service is a search interface for pre-indexed meta-data and full text documents. It is different from a federated (or integrated search) in that it does not do a search from live sources, so it is much faster. Discovery services usually have faceted searching capabilities, making it easier to narrow results. </a:t>
            </a:r>
            <a:endParaRPr lang="zh-CN" altLang="zh-CN" sz="3200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Characters of Discovery Tools</a:t>
            </a: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Compelling user interface</a:t>
            </a:r>
          </a:p>
          <a:p>
            <a:r>
              <a:rPr lang="en-US" altLang="zh-CN" sz="2800" dirty="0" smtClean="0"/>
              <a:t>Single search across multiple types of metadata</a:t>
            </a:r>
          </a:p>
          <a:p>
            <a:r>
              <a:rPr lang="en-US" altLang="zh-CN" sz="2800" dirty="0" smtClean="0"/>
              <a:t>Represent all of the library’s collections</a:t>
            </a:r>
          </a:p>
          <a:p>
            <a:r>
              <a:rPr lang="en-US" altLang="zh-CN" sz="2800" dirty="0" smtClean="0"/>
              <a:t>Fast</a:t>
            </a:r>
          </a:p>
          <a:p>
            <a:r>
              <a:rPr lang="en-US" altLang="zh-CN" sz="2800" dirty="0" smtClean="0"/>
              <a:t>Intuitive</a:t>
            </a:r>
          </a:p>
          <a:p>
            <a:r>
              <a:rPr lang="en-US" altLang="zh-CN" sz="2800" dirty="0" smtClean="0"/>
              <a:t>……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8208912" cy="2664296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Federated Search</a:t>
            </a:r>
          </a:p>
          <a:p>
            <a:r>
              <a:rPr lang="en-US" altLang="zh-CN" sz="3600" dirty="0" smtClean="0"/>
              <a:t>Discovery layer</a:t>
            </a:r>
          </a:p>
          <a:p>
            <a:r>
              <a:rPr lang="en-US" altLang="zh-CN" sz="3600" dirty="0" smtClean="0"/>
              <a:t>Web Scaled Service</a:t>
            </a:r>
          </a:p>
          <a:p>
            <a:r>
              <a:rPr lang="en-US" altLang="zh-CN" sz="3600" dirty="0" smtClean="0"/>
              <a:t>Hybrid Solutions</a:t>
            </a:r>
            <a:endParaRPr lang="zh-CN" altLang="en-US" sz="3600" dirty="0" smtClean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71600" y="1484784"/>
            <a:ext cx="7620000" cy="1224136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Technology Models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Federated Search Model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914400" y="2708920"/>
            <a:ext cx="3225552" cy="342518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zh-CN" dirty="0" smtClean="0"/>
              <a:t>Limited Results set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              Databases</a:t>
            </a:r>
            <a:endParaRPr lang="zh-CN" altLang="en-US" dirty="0"/>
          </a:p>
        </p:txBody>
      </p:sp>
      <p:sp>
        <p:nvSpPr>
          <p:cNvPr id="10" name="流程图: 磁盘 9"/>
          <p:cNvSpPr/>
          <p:nvPr/>
        </p:nvSpPr>
        <p:spPr>
          <a:xfrm>
            <a:off x="6372200" y="2564904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DB1</a:t>
            </a:r>
            <a:endParaRPr lang="zh-CN" altLang="en-US" dirty="0"/>
          </a:p>
        </p:txBody>
      </p:sp>
      <p:sp>
        <p:nvSpPr>
          <p:cNvPr id="11" name="流程图: 磁盘 10"/>
          <p:cNvSpPr/>
          <p:nvPr/>
        </p:nvSpPr>
        <p:spPr>
          <a:xfrm>
            <a:off x="6372200" y="34290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DB2</a:t>
            </a:r>
            <a:endParaRPr lang="zh-CN" altLang="en-US" dirty="0"/>
          </a:p>
        </p:txBody>
      </p:sp>
      <p:sp>
        <p:nvSpPr>
          <p:cNvPr id="12" name="流程图: 磁盘 11"/>
          <p:cNvSpPr/>
          <p:nvPr/>
        </p:nvSpPr>
        <p:spPr>
          <a:xfrm>
            <a:off x="6372200" y="4221088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DB3</a:t>
            </a:r>
            <a:endParaRPr lang="zh-CN" altLang="en-US" dirty="0"/>
          </a:p>
        </p:txBody>
      </p:sp>
      <p:sp>
        <p:nvSpPr>
          <p:cNvPr id="13" name="流程图: 磁盘 12"/>
          <p:cNvSpPr/>
          <p:nvPr/>
        </p:nvSpPr>
        <p:spPr>
          <a:xfrm>
            <a:off x="6372200" y="5157192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DB4</a:t>
            </a:r>
            <a:endParaRPr lang="zh-CN" altLang="en-US" dirty="0"/>
          </a:p>
        </p:txBody>
      </p:sp>
      <p:cxnSp>
        <p:nvCxnSpPr>
          <p:cNvPr id="18" name="曲线连接符 17"/>
          <p:cNvCxnSpPr>
            <a:endCxn id="10" idx="2"/>
          </p:cNvCxnSpPr>
          <p:nvPr/>
        </p:nvCxnSpPr>
        <p:spPr>
          <a:xfrm flipV="1">
            <a:off x="3995936" y="2871228"/>
            <a:ext cx="2376264" cy="41375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>
            <a:endCxn id="11" idx="2"/>
          </p:cNvCxnSpPr>
          <p:nvPr/>
        </p:nvCxnSpPr>
        <p:spPr>
          <a:xfrm>
            <a:off x="3995936" y="3717032"/>
            <a:ext cx="2376264" cy="1829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>
            <a:endCxn id="12" idx="2"/>
          </p:cNvCxnSpPr>
          <p:nvPr/>
        </p:nvCxnSpPr>
        <p:spPr>
          <a:xfrm>
            <a:off x="3995936" y="4149080"/>
            <a:ext cx="2376264" cy="37833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endCxn id="13" idx="2"/>
          </p:cNvCxnSpPr>
          <p:nvPr/>
        </p:nvCxnSpPr>
        <p:spPr>
          <a:xfrm>
            <a:off x="3995936" y="5013176"/>
            <a:ext cx="2376264" cy="45034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71600" y="2636912"/>
            <a:ext cx="302433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/>
              <a:t>DB1= 20 out of 2,198 available</a:t>
            </a:r>
          </a:p>
          <a:p>
            <a:r>
              <a:rPr lang="en-US" altLang="zh-CN" b="1" dirty="0" smtClean="0"/>
              <a:t>DB2= 30 out of 6,950 available</a:t>
            </a:r>
          </a:p>
          <a:p>
            <a:r>
              <a:rPr lang="en-US" altLang="zh-CN" b="1" dirty="0" smtClean="0"/>
              <a:t>DB3= 20 out of 831 available</a:t>
            </a:r>
          </a:p>
          <a:p>
            <a:r>
              <a:rPr lang="en-US" altLang="zh-CN" b="1" dirty="0" smtClean="0"/>
              <a:t>DB4= 10 out of 179,430 available</a:t>
            </a:r>
          </a:p>
          <a:p>
            <a:r>
              <a:rPr lang="en-US" altLang="zh-CN" b="1" dirty="0" smtClean="0"/>
              <a:t>DB5= 0 results (broken connector)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性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14255</TotalTime>
  <Words>861</Words>
  <Application>Microsoft Office PowerPoint</Application>
  <PresentationFormat>全屏显示(4:3)</PresentationFormat>
  <Paragraphs>192</Paragraphs>
  <Slides>38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中性</vt:lpstr>
      <vt:lpstr>Deciding on a Discovery Tool  Making Wise Choices in a Digital Age    WeIHUA Shi   2010.10</vt:lpstr>
      <vt:lpstr>outlines</vt:lpstr>
      <vt:lpstr>Concept of Discovery tools</vt:lpstr>
      <vt:lpstr>Concept : Discovery Tools</vt:lpstr>
      <vt:lpstr>Concept : Background</vt:lpstr>
      <vt:lpstr>Concept Description</vt:lpstr>
      <vt:lpstr>Characters of Discovery Tools</vt:lpstr>
      <vt:lpstr>Technology Models</vt:lpstr>
      <vt:lpstr>Federated Search Model</vt:lpstr>
      <vt:lpstr>Discovery Layer</vt:lpstr>
      <vt:lpstr>New Discovery Tool</vt:lpstr>
      <vt:lpstr>Hybrid Solution </vt:lpstr>
      <vt:lpstr>Discovery Products Analysis</vt:lpstr>
      <vt:lpstr> Comparing Discovery Tools</vt:lpstr>
      <vt:lpstr> What I concern and investigate</vt:lpstr>
      <vt:lpstr>Summon: Web-Scale true Discovery</vt:lpstr>
      <vt:lpstr>幻灯片 17</vt:lpstr>
      <vt:lpstr>What Makes It Web-Scale Discovery?</vt:lpstr>
      <vt:lpstr>幻灯片 19</vt:lpstr>
      <vt:lpstr>幻灯片 20</vt:lpstr>
      <vt:lpstr>幻灯片 21</vt:lpstr>
      <vt:lpstr>Summon</vt:lpstr>
      <vt:lpstr>WorldCat Local</vt:lpstr>
      <vt:lpstr>OCLC:  WorldCat Local</vt:lpstr>
      <vt:lpstr>EBSCO Discovery Solution</vt:lpstr>
      <vt:lpstr>EBSCO Discovery Solution</vt:lpstr>
      <vt:lpstr>Cooperation  between OCLC and EBSCO</vt:lpstr>
      <vt:lpstr>Primo</vt:lpstr>
      <vt:lpstr>Stay tuned </vt:lpstr>
      <vt:lpstr>  They have made decision</vt:lpstr>
      <vt:lpstr>React from Chinese Librarian</vt:lpstr>
      <vt:lpstr>Summon: Comments from UNC </vt:lpstr>
      <vt:lpstr>Summon: Comments from Rollins</vt:lpstr>
      <vt:lpstr>Primo: Comments from BYU</vt:lpstr>
      <vt:lpstr>Sum up</vt:lpstr>
      <vt:lpstr> Make a choice?</vt:lpstr>
      <vt:lpstr>My suggest</vt:lpstr>
      <vt:lpstr>Thanks! Comments?</vt:lpstr>
    </vt:vector>
  </TitlesOfParts>
  <Company>复旦大学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Discovery tools </dc:title>
  <dc:creator>微软用户</dc:creator>
  <cp:lastModifiedBy>wangle</cp:lastModifiedBy>
  <cp:revision>381</cp:revision>
  <dcterms:created xsi:type="dcterms:W3CDTF">2010-09-24T03:57:37Z</dcterms:created>
  <dcterms:modified xsi:type="dcterms:W3CDTF">2010-10-28T04:51:46Z</dcterms:modified>
</cp:coreProperties>
</file>